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825" r:id="rId2"/>
    <p:sldMasterId id="2147483840" r:id="rId3"/>
    <p:sldMasterId id="2147483822" r:id="rId4"/>
  </p:sldMasterIdLst>
  <p:notesMasterIdLst>
    <p:notesMasterId r:id="rId24"/>
  </p:notesMasterIdLst>
  <p:handoutMasterIdLst>
    <p:handoutMasterId r:id="rId25"/>
  </p:handoutMasterIdLst>
  <p:sldIdLst>
    <p:sldId id="278" r:id="rId5"/>
    <p:sldId id="263" r:id="rId6"/>
    <p:sldId id="264" r:id="rId7"/>
    <p:sldId id="269" r:id="rId8"/>
    <p:sldId id="270" r:id="rId9"/>
    <p:sldId id="271" r:id="rId10"/>
    <p:sldId id="272" r:id="rId11"/>
    <p:sldId id="273" r:id="rId12"/>
    <p:sldId id="274" r:id="rId13"/>
    <p:sldId id="275" r:id="rId14"/>
    <p:sldId id="276" r:id="rId15"/>
    <p:sldId id="265" r:id="rId16"/>
    <p:sldId id="266" r:id="rId17"/>
    <p:sldId id="267" r:id="rId18"/>
    <p:sldId id="268" r:id="rId19"/>
    <p:sldId id="277" r:id="rId20"/>
    <p:sldId id="280" r:id="rId21"/>
    <p:sldId id="279" r:id="rId22"/>
    <p:sldId id="260" r:id="rId23"/>
  </p:sldIdLst>
  <p:sldSz cx="9144000" cy="5143500" type="screen16x9"/>
  <p:notesSz cx="6797675" cy="9926638"/>
  <p:defaultTextStyle>
    <a:defPPr>
      <a:defRPr lang="en-A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18383"/>
    <a:srgbClr val="4A7EBB"/>
    <a:srgbClr val="E92727"/>
    <a:srgbClr val="78BE20"/>
    <a:srgbClr val="000000"/>
    <a:srgbClr val="ED1B30"/>
    <a:srgbClr val="000066"/>
    <a:srgbClr val="003366"/>
    <a:srgbClr val="E7A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4" autoAdjust="0"/>
    <p:restoredTop sz="94726" autoAdjust="0"/>
  </p:normalViewPr>
  <p:slideViewPr>
    <p:cSldViewPr snapToGrid="0" snapToObjects="1">
      <p:cViewPr varScale="1">
        <p:scale>
          <a:sx n="186" d="100"/>
          <a:sy n="186" d="100"/>
        </p:scale>
        <p:origin x="168" y="558"/>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74" y="-102"/>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BAF627-D5A3-47F4-B2D8-8E679C1CF416}" type="slidenum">
              <a:rPr lang="en-US"/>
              <a:pPr/>
              <a:t>‹#›</a:t>
            </a:fld>
            <a:endParaRPr lang="en-US"/>
          </a:p>
        </p:txBody>
      </p:sp>
    </p:spTree>
    <p:extLst>
      <p:ext uri="{BB962C8B-B14F-4D97-AF65-F5344CB8AC3E}">
        <p14:creationId xmlns:p14="http://schemas.microsoft.com/office/powerpoint/2010/main" val="6195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74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06A5400-4417-47DB-9919-02C5EFB652E5}" type="slidenum">
              <a:rPr lang="en-AU"/>
              <a:pPr/>
              <a:t>‹#›</a:t>
            </a:fld>
            <a:endParaRPr lang="en-AU"/>
          </a:p>
        </p:txBody>
      </p:sp>
    </p:spTree>
    <p:extLst>
      <p:ext uri="{BB962C8B-B14F-4D97-AF65-F5344CB8AC3E}">
        <p14:creationId xmlns:p14="http://schemas.microsoft.com/office/powerpoint/2010/main" val="2621679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7C71A277-F8D2-4F7C-90D6-AEAC461F806E}" type="slidenum">
              <a:rPr lang="ru-RU" smtClean="0"/>
              <a:t>2</a:t>
            </a:fld>
            <a:endParaRPr lang="ru-RU"/>
          </a:p>
        </p:txBody>
      </p:sp>
    </p:spTree>
    <p:extLst>
      <p:ext uri="{BB962C8B-B14F-4D97-AF65-F5344CB8AC3E}">
        <p14:creationId xmlns:p14="http://schemas.microsoft.com/office/powerpoint/2010/main" val="229948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7C71A277-F8D2-4F7C-90D6-AEAC461F806E}" type="slidenum">
              <a:rPr lang="ru-RU" smtClean="0"/>
              <a:t>3</a:t>
            </a:fld>
            <a:endParaRPr lang="ru-RU"/>
          </a:p>
        </p:txBody>
      </p:sp>
    </p:spTree>
    <p:extLst>
      <p:ext uri="{BB962C8B-B14F-4D97-AF65-F5344CB8AC3E}">
        <p14:creationId xmlns:p14="http://schemas.microsoft.com/office/powerpoint/2010/main" val="22994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7E26A2-65EE-47B1-B50F-163CE2C302DC}" type="slidenum">
              <a:rPr lang="ru-RU" smtClean="0"/>
              <a:t>12</a:t>
            </a:fld>
            <a:endParaRPr lang="ru-RU"/>
          </a:p>
        </p:txBody>
      </p:sp>
    </p:spTree>
    <p:extLst>
      <p:ext uri="{BB962C8B-B14F-4D97-AF65-F5344CB8AC3E}">
        <p14:creationId xmlns:p14="http://schemas.microsoft.com/office/powerpoint/2010/main" val="288796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7E26A2-65EE-47B1-B50F-163CE2C302DC}" type="slidenum">
              <a:rPr lang="ru-RU" smtClean="0"/>
              <a:t>13</a:t>
            </a:fld>
            <a:endParaRPr lang="ru-RU"/>
          </a:p>
        </p:txBody>
      </p:sp>
    </p:spTree>
    <p:extLst>
      <p:ext uri="{BB962C8B-B14F-4D97-AF65-F5344CB8AC3E}">
        <p14:creationId xmlns:p14="http://schemas.microsoft.com/office/powerpoint/2010/main" val="387589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 Session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512047" y="894768"/>
            <a:ext cx="7494494" cy="1070219"/>
          </a:xfrm>
          <a:prstGeom prst="rect">
            <a:avLst/>
          </a:prstGeom>
        </p:spPr>
        <p:txBody>
          <a:bodyPr/>
          <a:lstStyle>
            <a:lvl1pPr marL="0" indent="0" algn="ctr">
              <a:buNone/>
              <a:defRPr b="1" baseline="0">
                <a:solidFill>
                  <a:srgbClr val="4D4D4D"/>
                </a:solidFill>
                <a:latin typeface="Calibri Light" panose="020F0302020204030204" pitchFamily="34" charset="0"/>
              </a:defRPr>
            </a:lvl1pPr>
          </a:lstStyle>
          <a:p>
            <a:pPr lvl="0"/>
            <a:r>
              <a:rPr lang="en-US" dirty="0"/>
              <a:t>&lt;Session Number&gt;: &lt;Session Title&gt;</a:t>
            </a:r>
            <a:endParaRPr lang="en-AU" dirty="0"/>
          </a:p>
        </p:txBody>
      </p:sp>
      <p:sp>
        <p:nvSpPr>
          <p:cNvPr id="6" name="Text Placeholder 5"/>
          <p:cNvSpPr>
            <a:spLocks noGrp="1"/>
          </p:cNvSpPr>
          <p:nvPr>
            <p:ph type="body" sz="quarter" idx="11" hasCustomPrompt="1"/>
          </p:nvPr>
        </p:nvSpPr>
        <p:spPr>
          <a:xfrm>
            <a:off x="1512047" y="2256143"/>
            <a:ext cx="7494494" cy="532453"/>
          </a:xfrm>
          <a:prstGeom prst="rect">
            <a:avLst/>
          </a:prstGeom>
        </p:spPr>
        <p:txBody>
          <a:bodyPr/>
          <a:lstStyle>
            <a:lvl1pPr marL="0" indent="0" algn="ctr">
              <a:buNone/>
              <a:defRPr sz="2800" b="1">
                <a:solidFill>
                  <a:srgbClr val="4D4D4D"/>
                </a:solidFill>
                <a:latin typeface="Calibri Light" panose="020F0302020204030204" pitchFamily="34" charset="0"/>
              </a:defRPr>
            </a:lvl1pPr>
          </a:lstStyle>
          <a:p>
            <a:pPr lvl="0"/>
            <a:r>
              <a:rPr lang="en-US" dirty="0"/>
              <a:t>&lt;Speaker Name&gt;</a:t>
            </a:r>
            <a:endParaRPr lang="en-AU" dirty="0"/>
          </a:p>
        </p:txBody>
      </p:sp>
      <p:sp>
        <p:nvSpPr>
          <p:cNvPr id="8" name="Text Placeholder 7"/>
          <p:cNvSpPr>
            <a:spLocks noGrp="1"/>
          </p:cNvSpPr>
          <p:nvPr>
            <p:ph type="body" sz="quarter" idx="12" hasCustomPrompt="1"/>
          </p:nvPr>
        </p:nvSpPr>
        <p:spPr>
          <a:xfrm>
            <a:off x="1512047" y="3073134"/>
            <a:ext cx="7494494" cy="427850"/>
          </a:xfrm>
          <a:prstGeom prst="rect">
            <a:avLst/>
          </a:prstGeom>
        </p:spPr>
        <p:txBody>
          <a:bodyPr/>
          <a:lstStyle>
            <a:lvl1pPr marL="0" indent="0" algn="ctr">
              <a:buNone/>
              <a:defRPr sz="2000" i="1">
                <a:solidFill>
                  <a:srgbClr val="4D4D4D"/>
                </a:solidFill>
                <a:latin typeface="Calibri Light" panose="020F0302020204030204" pitchFamily="34" charset="0"/>
              </a:defRPr>
            </a:lvl1pPr>
          </a:lstStyle>
          <a:p>
            <a:pPr lvl="0"/>
            <a:r>
              <a:rPr lang="en-US" dirty="0"/>
              <a:t>&lt;Company Name&gt;</a:t>
            </a:r>
            <a:endParaRPr lang="en-AU" dirty="0"/>
          </a:p>
        </p:txBody>
      </p:sp>
      <p:sp>
        <p:nvSpPr>
          <p:cNvPr id="3" name="Picture Placeholder 2"/>
          <p:cNvSpPr>
            <a:spLocks noGrp="1"/>
          </p:cNvSpPr>
          <p:nvPr>
            <p:ph type="pic" sz="quarter" idx="13" hasCustomPrompt="1"/>
          </p:nvPr>
        </p:nvSpPr>
        <p:spPr>
          <a:xfrm>
            <a:off x="3912446" y="3609749"/>
            <a:ext cx="2601912" cy="1258887"/>
          </a:xfrm>
          <a:prstGeom prst="rect">
            <a:avLst/>
          </a:prstGeom>
        </p:spPr>
        <p:txBody>
          <a:bodyPr anchor="ctr"/>
          <a:lstStyle>
            <a:lvl1pPr marL="0" indent="0" algn="ctr">
              <a:buNone/>
              <a:defRPr sz="1600">
                <a:solidFill>
                  <a:schemeClr val="accent4">
                    <a:lumMod val="10000"/>
                  </a:schemeClr>
                </a:solidFill>
                <a:latin typeface="Calibri Light" panose="020F0302020204030204" pitchFamily="34" charset="0"/>
              </a:defRPr>
            </a:lvl1pPr>
          </a:lstStyle>
          <a:p>
            <a:r>
              <a:rPr lang="en-AU" dirty="0"/>
              <a:t>Click to insert logo</a:t>
            </a:r>
          </a:p>
        </p:txBody>
      </p:sp>
    </p:spTree>
    <p:extLst>
      <p:ext uri="{BB962C8B-B14F-4D97-AF65-F5344CB8AC3E}">
        <p14:creationId xmlns:p14="http://schemas.microsoft.com/office/powerpoint/2010/main" val="139251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76001" y="997528"/>
            <a:ext cx="8110799" cy="3710204"/>
          </a:xfrm>
          <a:prstGeom prst="rect">
            <a:avLst/>
          </a:prstGeom>
        </p:spPr>
        <p:txBody>
          <a:bodyPr/>
          <a:lstStyle>
            <a:lvl1pPr>
              <a:defRPr sz="1800">
                <a:latin typeface="+mn-lt"/>
              </a:defRPr>
            </a:lvl1pPr>
            <a:lvl2pPr>
              <a:defRPr sz="1600">
                <a:latin typeface="+mn-lt"/>
              </a:defRPr>
            </a:lvl2pPr>
            <a:lvl3pPr marL="342900" indent="-228600">
              <a:buClr>
                <a:srgbClr val="0F9363"/>
              </a:buClr>
              <a:buFont typeface="Arial" panose="020B0604020202020204" pitchFamily="34" charset="0"/>
              <a:buChar char="•"/>
              <a:defRPr sz="1600">
                <a:latin typeface="+mn-lt"/>
              </a:defRPr>
            </a:lvl3pPr>
            <a:lvl4pPr marL="1600200" indent="-228600">
              <a:buFont typeface="Arial" panose="020B0604020202020204" pitchFamily="34" charset="0"/>
              <a:buChar char="•"/>
              <a:defRPr sz="1600">
                <a:latin typeface="+mn-lt"/>
              </a:defRPr>
            </a:lvl4pPr>
            <a:lvl5pPr marL="2057400" indent="-228600">
              <a:buFont typeface="Arial" panose="020B0604020202020204" pitchFamily="34" charset="0"/>
              <a:buChar char="•"/>
              <a:defRPr sz="1600">
                <a:latin typeface="+mn-lt"/>
              </a:defRPr>
            </a:lvl5pPr>
          </a:lstStyle>
          <a:p>
            <a:pPr lvl="0"/>
            <a:r>
              <a:rPr lang="en-US" dirty="0"/>
              <a:t>Click to edit Master text styles</a:t>
            </a:r>
          </a:p>
          <a:p>
            <a:pPr lvl="2"/>
            <a:r>
              <a:rPr lang="ru-RU" dirty="0" err="1"/>
              <a:t>Second</a:t>
            </a:r>
            <a:r>
              <a:rPr lang="en-US" dirty="0"/>
              <a:t> level</a:t>
            </a:r>
          </a:p>
        </p:txBody>
      </p:sp>
      <p:sp>
        <p:nvSpPr>
          <p:cNvPr id="7"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4142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599"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200150"/>
            <a:ext cx="8229600" cy="3157841"/>
          </a:xfrm>
          <a:prstGeom prst="rect">
            <a:avLst/>
          </a:prstGeom>
        </p:spPr>
        <p:txBody>
          <a:bodyPr/>
          <a:lstStyle>
            <a:lvl1pPr>
              <a:defRPr>
                <a:solidFill>
                  <a:srgbClr val="4D4D4D"/>
                </a:solidFill>
                <a:latin typeface="Calibri Light" panose="020F0302020204030204" pitchFamily="34" charset="0"/>
              </a:defRPr>
            </a:lvl1pPr>
            <a:lvl2pPr>
              <a:defRPr>
                <a:solidFill>
                  <a:srgbClr val="4D4D4D"/>
                </a:solidFill>
                <a:latin typeface="Calibri Light" panose="020F0302020204030204" pitchFamily="34" charset="0"/>
              </a:defRPr>
            </a:lvl2pPr>
            <a:lvl3pPr>
              <a:defRPr>
                <a:solidFill>
                  <a:srgbClr val="4D4D4D"/>
                </a:solidFill>
                <a:latin typeface="Calibri Light" panose="020F0302020204030204" pitchFamily="34" charset="0"/>
              </a:defRPr>
            </a:lvl3pPr>
            <a:lvl4pPr>
              <a:defRPr>
                <a:solidFill>
                  <a:srgbClr val="4D4D4D"/>
                </a:solidFill>
                <a:latin typeface="Calibri Light" panose="020F0302020204030204" pitchFamily="34" charset="0"/>
              </a:defRPr>
            </a:lvl4pPr>
            <a:lvl5pPr>
              <a:defRPr>
                <a:solidFill>
                  <a:srgbClr val="4D4D4D"/>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3970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 - 2 column with title">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57200" y="1150938"/>
            <a:ext cx="4040188" cy="3849079"/>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5"/>
          <p:cNvSpPr>
            <a:spLocks noGrp="1"/>
          </p:cNvSpPr>
          <p:nvPr>
            <p:ph sz="quarter" idx="4"/>
          </p:nvPr>
        </p:nvSpPr>
        <p:spPr>
          <a:xfrm>
            <a:off x="4645025" y="1150939"/>
            <a:ext cx="4041775" cy="3849078"/>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itle 1"/>
          <p:cNvSpPr>
            <a:spLocks noGrp="1"/>
          </p:cNvSpPr>
          <p:nvPr>
            <p:ph type="title"/>
          </p:nvPr>
        </p:nvSpPr>
        <p:spPr>
          <a:xfrm>
            <a:off x="457200" y="206375"/>
            <a:ext cx="8229599"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3955702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 2 column with title + 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206375"/>
            <a:ext cx="8229599"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
        <p:nvSpPr>
          <p:cNvPr id="7"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solidFill>
                  <a:srgbClr val="4D4D4D"/>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1631950"/>
            <a:ext cx="4040188" cy="3368067"/>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solidFill>
                  <a:srgbClr val="4D4D4D"/>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1631951"/>
            <a:ext cx="4041775" cy="3368066"/>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37535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 - Blank s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546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1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28156" y="206375"/>
            <a:ext cx="7558643"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200150"/>
            <a:ext cx="8229600" cy="3157841"/>
          </a:xfrm>
          <a:prstGeom prst="rect">
            <a:avLst/>
          </a:prstGeom>
        </p:spPr>
        <p:txBody>
          <a:bodyPr/>
          <a:lstStyle>
            <a:lvl1pPr>
              <a:defRPr>
                <a:solidFill>
                  <a:srgbClr val="4D4D4D"/>
                </a:solidFill>
                <a:latin typeface="Calibri Light" panose="020F0302020204030204" pitchFamily="34" charset="0"/>
              </a:defRPr>
            </a:lvl1pPr>
            <a:lvl2pPr>
              <a:defRPr>
                <a:solidFill>
                  <a:srgbClr val="4D4D4D"/>
                </a:solidFill>
                <a:latin typeface="Calibri Light" panose="020F0302020204030204" pitchFamily="34" charset="0"/>
              </a:defRPr>
            </a:lvl2pPr>
            <a:lvl3pPr>
              <a:defRPr>
                <a:solidFill>
                  <a:srgbClr val="4D4D4D"/>
                </a:solidFill>
                <a:latin typeface="Calibri Light" panose="020F0302020204030204" pitchFamily="34" charset="0"/>
              </a:defRPr>
            </a:lvl3pPr>
            <a:lvl4pPr>
              <a:defRPr>
                <a:solidFill>
                  <a:srgbClr val="4D4D4D"/>
                </a:solidFill>
                <a:latin typeface="Calibri Light" panose="020F0302020204030204" pitchFamily="34" charset="0"/>
              </a:defRPr>
            </a:lvl4pPr>
            <a:lvl5pPr>
              <a:defRPr>
                <a:solidFill>
                  <a:srgbClr val="4D4D4D"/>
                </a:solidFill>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2886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 - Wrap-up">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736785" y="3197517"/>
            <a:ext cx="4378670" cy="492872"/>
          </a:xfrm>
          <a:prstGeom prst="rect">
            <a:avLst/>
          </a:prstGeom>
        </p:spPr>
        <p:txBody>
          <a:bodyPr/>
          <a:lstStyle>
            <a:lvl1pPr marL="0" indent="0" algn="l">
              <a:buNone/>
              <a:defRPr sz="2800" b="1">
                <a:solidFill>
                  <a:srgbClr val="4D4D4D"/>
                </a:solidFill>
                <a:latin typeface="Calibri Light" panose="020F0302020204030204" pitchFamily="34" charset="0"/>
              </a:defRPr>
            </a:lvl1pPr>
          </a:lstStyle>
          <a:p>
            <a:pPr lvl="0"/>
            <a:r>
              <a:rPr lang="en-AU" dirty="0"/>
              <a:t>&lt;Speaker Name&gt;</a:t>
            </a:r>
          </a:p>
        </p:txBody>
      </p:sp>
      <p:sp>
        <p:nvSpPr>
          <p:cNvPr id="14" name="Text Placeholder 13"/>
          <p:cNvSpPr>
            <a:spLocks noGrp="1"/>
          </p:cNvSpPr>
          <p:nvPr>
            <p:ph type="body" sz="quarter" idx="11" hasCustomPrompt="1"/>
          </p:nvPr>
        </p:nvSpPr>
        <p:spPr>
          <a:xfrm>
            <a:off x="1736785" y="3760352"/>
            <a:ext cx="4378670" cy="428625"/>
          </a:xfrm>
          <a:prstGeom prst="rect">
            <a:avLst/>
          </a:prstGeom>
        </p:spPr>
        <p:txBody>
          <a:bodyPr/>
          <a:lstStyle>
            <a:lvl1pPr marL="0" indent="0" algn="l">
              <a:buNone/>
              <a:defRPr sz="2000" i="1">
                <a:solidFill>
                  <a:srgbClr val="4D4D4D"/>
                </a:solidFill>
                <a:latin typeface="Calibri Light" panose="020F0302020204030204" pitchFamily="34" charset="0"/>
              </a:defRPr>
            </a:lvl1pPr>
          </a:lstStyle>
          <a:p>
            <a:pPr lvl="0"/>
            <a:r>
              <a:rPr lang="en-US" dirty="0"/>
              <a:t>&lt;Company Name&gt;</a:t>
            </a:r>
            <a:endParaRPr lang="en-AU" dirty="0"/>
          </a:p>
        </p:txBody>
      </p:sp>
      <p:sp>
        <p:nvSpPr>
          <p:cNvPr id="16" name="Text Placeholder 15"/>
          <p:cNvSpPr>
            <a:spLocks noGrp="1"/>
          </p:cNvSpPr>
          <p:nvPr>
            <p:ph type="body" sz="quarter" idx="12" hasCustomPrompt="1"/>
          </p:nvPr>
        </p:nvSpPr>
        <p:spPr>
          <a:xfrm>
            <a:off x="1736784" y="1225886"/>
            <a:ext cx="6982887" cy="576972"/>
          </a:xfrm>
          <a:prstGeom prst="rect">
            <a:avLst/>
          </a:prstGeom>
        </p:spPr>
        <p:txBody>
          <a:bodyPr/>
          <a:lstStyle>
            <a:lvl1pPr marL="0" indent="0" algn="l">
              <a:buNone/>
              <a:defRPr b="1">
                <a:solidFill>
                  <a:srgbClr val="4D4D4D"/>
                </a:solidFill>
                <a:latin typeface="Calibri Light" panose="020F0302020204030204" pitchFamily="34" charset="0"/>
              </a:defRPr>
            </a:lvl1pPr>
          </a:lstStyle>
          <a:p>
            <a:pPr lvl="0"/>
            <a:r>
              <a:rPr lang="en-US" dirty="0"/>
              <a:t>Questions?</a:t>
            </a:r>
            <a:endParaRPr lang="en-AU" dirty="0"/>
          </a:p>
        </p:txBody>
      </p:sp>
      <p:sp>
        <p:nvSpPr>
          <p:cNvPr id="17" name="Text Placeholder 3"/>
          <p:cNvSpPr>
            <a:spLocks noGrp="1"/>
          </p:cNvSpPr>
          <p:nvPr>
            <p:ph type="body" sz="quarter" idx="13" hasCustomPrompt="1"/>
          </p:nvPr>
        </p:nvSpPr>
        <p:spPr>
          <a:xfrm>
            <a:off x="1736785" y="2678153"/>
            <a:ext cx="6982886" cy="454153"/>
          </a:xfrm>
          <a:prstGeom prst="rect">
            <a:avLst/>
          </a:prstGeom>
        </p:spPr>
        <p:txBody>
          <a:bodyPr/>
          <a:lstStyle>
            <a:lvl1pPr marL="0" indent="0" algn="l">
              <a:buNone/>
              <a:defRPr sz="2800" b="1" baseline="0">
                <a:solidFill>
                  <a:srgbClr val="4D4D4D"/>
                </a:solidFill>
                <a:latin typeface="Calibri Light" panose="020F0302020204030204" pitchFamily="34" charset="0"/>
              </a:defRPr>
            </a:lvl1pPr>
          </a:lstStyle>
          <a:p>
            <a:pPr lvl="0"/>
            <a:r>
              <a:rPr lang="en-US" dirty="0"/>
              <a:t>&lt;Session Number&gt;: &lt;Session Title&gt;</a:t>
            </a:r>
            <a:endParaRPr lang="en-AU" dirty="0"/>
          </a:p>
        </p:txBody>
      </p:sp>
      <p:sp>
        <p:nvSpPr>
          <p:cNvPr id="18" name="Text Placeholder 13"/>
          <p:cNvSpPr>
            <a:spLocks noGrp="1"/>
          </p:cNvSpPr>
          <p:nvPr>
            <p:ph type="body" sz="quarter" idx="14" hasCustomPrompt="1"/>
          </p:nvPr>
        </p:nvSpPr>
        <p:spPr>
          <a:xfrm>
            <a:off x="1736785" y="4257989"/>
            <a:ext cx="4378669" cy="428625"/>
          </a:xfrm>
          <a:prstGeom prst="rect">
            <a:avLst/>
          </a:prstGeom>
        </p:spPr>
        <p:txBody>
          <a:bodyPr/>
          <a:lstStyle>
            <a:lvl1pPr marL="0" indent="0" algn="l">
              <a:spcBef>
                <a:spcPts val="0"/>
              </a:spcBef>
              <a:buNone/>
              <a:defRPr sz="1600" i="1">
                <a:solidFill>
                  <a:srgbClr val="4D4D4D"/>
                </a:solidFill>
                <a:latin typeface="Calibri Light" panose="020F0302020204030204" pitchFamily="34" charset="0"/>
              </a:defRPr>
            </a:lvl1pPr>
          </a:lstStyle>
          <a:p>
            <a:pPr lvl="0"/>
            <a:r>
              <a:rPr lang="en-US" dirty="0"/>
              <a:t>Social Media or other contact details</a:t>
            </a:r>
            <a:endParaRPr lang="en-AU" dirty="0"/>
          </a:p>
        </p:txBody>
      </p:sp>
      <p:sp>
        <p:nvSpPr>
          <p:cNvPr id="8" name="Picture Placeholder 2"/>
          <p:cNvSpPr>
            <a:spLocks noGrp="1"/>
          </p:cNvSpPr>
          <p:nvPr>
            <p:ph type="pic" sz="quarter" idx="15" hasCustomPrompt="1"/>
          </p:nvPr>
        </p:nvSpPr>
        <p:spPr>
          <a:xfrm>
            <a:off x="6187043" y="3197517"/>
            <a:ext cx="2532627" cy="1489097"/>
          </a:xfrm>
          <a:prstGeom prst="rect">
            <a:avLst/>
          </a:prstGeom>
        </p:spPr>
        <p:txBody>
          <a:bodyPr anchor="ctr"/>
          <a:lstStyle>
            <a:lvl1pPr marL="0" indent="0" algn="ctr">
              <a:buNone/>
              <a:defRPr sz="1600">
                <a:solidFill>
                  <a:schemeClr val="accent4">
                    <a:lumMod val="10000"/>
                  </a:schemeClr>
                </a:solidFill>
                <a:latin typeface="Calibri Light" panose="020F0302020204030204" pitchFamily="34" charset="0"/>
              </a:defRPr>
            </a:lvl1pPr>
          </a:lstStyle>
          <a:p>
            <a:r>
              <a:rPr lang="en-AU" dirty="0"/>
              <a:t>Click to insert logo</a:t>
            </a:r>
          </a:p>
        </p:txBody>
      </p:sp>
    </p:spTree>
    <p:extLst>
      <p:ext uri="{BB962C8B-B14F-4D97-AF65-F5344CB8AC3E}">
        <p14:creationId xmlns:p14="http://schemas.microsoft.com/office/powerpoint/2010/main" val="34324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 - 2 column with title">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57200" y="1150938"/>
            <a:ext cx="4040188" cy="3849079"/>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5"/>
          <p:cNvSpPr>
            <a:spLocks noGrp="1"/>
          </p:cNvSpPr>
          <p:nvPr>
            <p:ph sz="quarter" idx="4"/>
          </p:nvPr>
        </p:nvSpPr>
        <p:spPr>
          <a:xfrm>
            <a:off x="4645025" y="1150939"/>
            <a:ext cx="4041775" cy="3849078"/>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itle 1"/>
          <p:cNvSpPr>
            <a:spLocks noGrp="1"/>
          </p:cNvSpPr>
          <p:nvPr>
            <p:ph type="title"/>
          </p:nvPr>
        </p:nvSpPr>
        <p:spPr>
          <a:xfrm>
            <a:off x="1128156" y="206375"/>
            <a:ext cx="7558643"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18469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 2 column with title + subtitle">
    <p:spTree>
      <p:nvGrpSpPr>
        <p:cNvPr id="1" name=""/>
        <p:cNvGrpSpPr/>
        <p:nvPr/>
      </p:nvGrpSpPr>
      <p:grpSpPr>
        <a:xfrm>
          <a:off x="0" y="0"/>
          <a:ext cx="0" cy="0"/>
          <a:chOff x="0" y="0"/>
          <a:chExt cx="0" cy="0"/>
        </a:xfrm>
      </p:grpSpPr>
      <p:sp>
        <p:nvSpPr>
          <p:cNvPr id="5" name="Title 1"/>
          <p:cNvSpPr>
            <a:spLocks noGrp="1"/>
          </p:cNvSpPr>
          <p:nvPr>
            <p:ph type="title"/>
          </p:nvPr>
        </p:nvSpPr>
        <p:spPr>
          <a:xfrm>
            <a:off x="1075764" y="206375"/>
            <a:ext cx="7611035" cy="857250"/>
          </a:xfrm>
          <a:prstGeom prst="rect">
            <a:avLst/>
          </a:prstGeom>
        </p:spPr>
        <p:txBody>
          <a:bodyPr/>
          <a:lstStyle>
            <a:lvl1pPr>
              <a:defRPr sz="4000" b="1">
                <a:solidFill>
                  <a:srgbClr val="4D4D4D"/>
                </a:solidFill>
                <a:latin typeface="Calibri Light" panose="020F0302020204030204" pitchFamily="34" charset="0"/>
              </a:defRPr>
            </a:lvl1pPr>
          </a:lstStyle>
          <a:p>
            <a:r>
              <a:rPr lang="en-US" dirty="0"/>
              <a:t>Click to edit Master title style</a:t>
            </a:r>
            <a:endParaRPr lang="en-AU" dirty="0"/>
          </a:p>
        </p:txBody>
      </p:sp>
      <p:sp>
        <p:nvSpPr>
          <p:cNvPr id="7"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solidFill>
                  <a:srgbClr val="4D4D4D"/>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1631950"/>
            <a:ext cx="4040188" cy="3368067"/>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solidFill>
                  <a:srgbClr val="4D4D4D"/>
                </a:solidFill>
                <a:latin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1631951"/>
            <a:ext cx="4041775" cy="3368066"/>
          </a:xfrm>
          <a:prstGeom prst="rect">
            <a:avLst/>
          </a:prstGeom>
        </p:spPr>
        <p:txBody>
          <a:bodyPr/>
          <a:lstStyle>
            <a:lvl1pPr>
              <a:defRPr sz="2400">
                <a:solidFill>
                  <a:srgbClr val="4D4D4D"/>
                </a:solidFill>
                <a:latin typeface="Calibri Light" panose="020F0302020204030204" pitchFamily="34" charset="0"/>
              </a:defRPr>
            </a:lvl1pPr>
            <a:lvl2pPr>
              <a:defRPr sz="2000">
                <a:solidFill>
                  <a:srgbClr val="4D4D4D"/>
                </a:solidFill>
                <a:latin typeface="Calibri Light" panose="020F0302020204030204" pitchFamily="34" charset="0"/>
              </a:defRPr>
            </a:lvl2pPr>
            <a:lvl3pPr>
              <a:defRPr sz="1800">
                <a:solidFill>
                  <a:srgbClr val="4D4D4D"/>
                </a:solidFill>
                <a:latin typeface="Calibri Light" panose="020F0302020204030204" pitchFamily="34" charset="0"/>
              </a:defRPr>
            </a:lvl3pPr>
            <a:lvl4pPr>
              <a:defRPr sz="1600">
                <a:solidFill>
                  <a:srgbClr val="4D4D4D"/>
                </a:solidFill>
                <a:latin typeface="Calibri Light" panose="020F0302020204030204" pitchFamily="34" charset="0"/>
              </a:defRPr>
            </a:lvl4pPr>
            <a:lvl5pPr>
              <a:defRPr sz="1600">
                <a:solidFill>
                  <a:srgbClr val="4D4D4D"/>
                </a:solidFill>
                <a:latin typeface="Calibri Light" panose="020F03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8413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 Blank s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091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4"/>
          <p:cNvSpPr>
            <a:spLocks noGrp="1"/>
          </p:cNvSpPr>
          <p:nvPr>
            <p:ph type="pic" sz="quarter" idx="13"/>
          </p:nvPr>
        </p:nvSpPr>
        <p:spPr>
          <a:xfrm>
            <a:off x="600096" y="901014"/>
            <a:ext cx="7987850" cy="2970770"/>
          </a:xfrm>
          <a:prstGeom prst="rect">
            <a:avLst/>
          </a:prstGeom>
          <a:ln>
            <a:solidFill>
              <a:srgbClr val="0F9363"/>
            </a:solidFill>
          </a:ln>
        </p:spPr>
        <p:txBody>
          <a:bodyPr vert="horz"/>
          <a:lstStyle>
            <a:lvl1pPr marL="0" indent="0">
              <a:buNone/>
              <a:defRPr/>
            </a:lvl1pPr>
          </a:lstStyle>
          <a:p>
            <a:endParaRPr lang="en-US" dirty="0"/>
          </a:p>
        </p:txBody>
      </p:sp>
      <p:sp>
        <p:nvSpPr>
          <p:cNvPr id="4" name="Content Placeholder 3"/>
          <p:cNvSpPr>
            <a:spLocks noGrp="1"/>
          </p:cNvSpPr>
          <p:nvPr>
            <p:ph sz="quarter" idx="10"/>
          </p:nvPr>
        </p:nvSpPr>
        <p:spPr>
          <a:xfrm>
            <a:off x="578540" y="3892378"/>
            <a:ext cx="8009406" cy="875271"/>
          </a:xfrm>
          <a:prstGeom prst="rect">
            <a:avLst/>
          </a:prstGeom>
        </p:spPr>
        <p:txBody>
          <a:bodyPr vert="horz"/>
          <a:lstStyle>
            <a:lvl1pPr marL="0" indent="0">
              <a:buNone/>
              <a:defRPr sz="1600">
                <a:latin typeface="Arial"/>
                <a:cs typeface="Arial"/>
              </a:defRPr>
            </a:lvl1pPr>
            <a:lvl2pPr marL="265113" indent="-176213" algn="l">
              <a:buClr>
                <a:srgbClr val="0F9363"/>
              </a:buClr>
              <a:buFont typeface="Arial" panose="020B0604020202020204" pitchFamily="34" charset="0"/>
              <a:buChar char="•"/>
              <a:defRPr sz="1600">
                <a:latin typeface="Arial"/>
                <a:cs typeface="Arial"/>
              </a:defRPr>
            </a:lvl2pPr>
            <a:lvl3pPr marL="449263" indent="-184150">
              <a:buClr>
                <a:schemeClr val="bg1">
                  <a:lumMod val="50000"/>
                </a:schemeClr>
              </a:buClr>
              <a:buFont typeface="Arial" panose="020B0604020202020204" pitchFamily="34" charset="0"/>
              <a:buChar char="•"/>
              <a:defRPr sz="1600">
                <a:latin typeface="Arial"/>
                <a:cs typeface="Arial"/>
              </a:defRPr>
            </a:lvl3pPr>
            <a:lvl4pPr marL="625475" indent="-176213">
              <a:buClr>
                <a:schemeClr val="bg1">
                  <a:lumMod val="65000"/>
                </a:schemeClr>
              </a:buClr>
              <a:buFont typeface="Wingdings" charset="2"/>
              <a:buChar char="§"/>
              <a:defRPr sz="1600">
                <a:latin typeface="Arial"/>
                <a:cs typeface="Arial"/>
              </a:defRPr>
            </a:lvl4pPr>
            <a:lvl5pPr marL="809625" indent="-184150">
              <a:buClr>
                <a:schemeClr val="bg1">
                  <a:lumMod val="75000"/>
                </a:schemeClr>
              </a:buClr>
              <a:buFont typeface="Wingdings" charset="2"/>
              <a:buChar cha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6"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8978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600096" y="901014"/>
            <a:ext cx="2628000" cy="1241998"/>
          </a:xfrm>
          <a:prstGeom prst="rect">
            <a:avLst/>
          </a:prstGeom>
          <a:ln>
            <a:solidFill>
              <a:srgbClr val="0F9363"/>
            </a:solidFill>
          </a:ln>
        </p:spPr>
        <p:txBody>
          <a:bodyPr vert="horz"/>
          <a:lstStyle/>
          <a:p>
            <a:endParaRPr lang="en-US" dirty="0"/>
          </a:p>
        </p:txBody>
      </p:sp>
      <p:sp>
        <p:nvSpPr>
          <p:cNvPr id="5" name="Picture Placeholder 4"/>
          <p:cNvSpPr>
            <a:spLocks noGrp="1"/>
          </p:cNvSpPr>
          <p:nvPr>
            <p:ph type="pic" sz="quarter" idx="14"/>
          </p:nvPr>
        </p:nvSpPr>
        <p:spPr>
          <a:xfrm>
            <a:off x="600096" y="2173648"/>
            <a:ext cx="2628000" cy="1241999"/>
          </a:xfrm>
          <a:prstGeom prst="rect">
            <a:avLst/>
          </a:prstGeom>
          <a:ln>
            <a:solidFill>
              <a:srgbClr val="0F9363"/>
            </a:solidFill>
          </a:ln>
        </p:spPr>
        <p:txBody>
          <a:bodyPr vert="horz"/>
          <a:lstStyle/>
          <a:p>
            <a:endParaRPr lang="en-US"/>
          </a:p>
        </p:txBody>
      </p:sp>
      <p:sp>
        <p:nvSpPr>
          <p:cNvPr id="6" name="Picture Placeholder 4"/>
          <p:cNvSpPr>
            <a:spLocks noGrp="1"/>
          </p:cNvSpPr>
          <p:nvPr>
            <p:ph type="pic" sz="quarter" idx="15"/>
          </p:nvPr>
        </p:nvSpPr>
        <p:spPr>
          <a:xfrm>
            <a:off x="600096" y="3446285"/>
            <a:ext cx="2628000" cy="1241999"/>
          </a:xfrm>
          <a:prstGeom prst="rect">
            <a:avLst/>
          </a:prstGeom>
          <a:ln>
            <a:solidFill>
              <a:srgbClr val="0F9363"/>
            </a:solidFill>
          </a:ln>
        </p:spPr>
        <p:txBody>
          <a:bodyPr vert="horz"/>
          <a:lstStyle/>
          <a:p>
            <a:endParaRPr lang="en-US"/>
          </a:p>
        </p:txBody>
      </p:sp>
      <p:sp>
        <p:nvSpPr>
          <p:cNvPr id="9" name="Content Placeholder 6"/>
          <p:cNvSpPr>
            <a:spLocks noGrp="1"/>
          </p:cNvSpPr>
          <p:nvPr>
            <p:ph sz="quarter" idx="11"/>
          </p:nvPr>
        </p:nvSpPr>
        <p:spPr>
          <a:xfrm>
            <a:off x="3258280" y="901013"/>
            <a:ext cx="5358670" cy="3784097"/>
          </a:xfrm>
          <a:prstGeom prst="rect">
            <a:avLst/>
          </a:prstGeom>
        </p:spPr>
        <p:txBody>
          <a:bodyPr vert="horz"/>
          <a:lstStyle>
            <a:lvl1pPr algn="l">
              <a:defRPr sz="1800"/>
            </a:lvl1pPr>
            <a:lvl2pPr marL="265113" indent="-176213" algn="l">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a:buClr>
                <a:schemeClr val="bg1">
                  <a:lumMod val="50000"/>
                </a:schemeClr>
              </a:buClr>
              <a:defRPr lang="en-US" sz="1600" kern="1200" dirty="0" smtClean="0">
                <a:solidFill>
                  <a:schemeClr val="tx1"/>
                </a:solidFill>
                <a:latin typeface="+mn-lt"/>
                <a:ea typeface="+mn-ea"/>
                <a:cs typeface="+mn-cs"/>
              </a:defRPr>
            </a:lvl3pPr>
            <a:lvl4pPr marL="625475" indent="-176213" algn="l">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a:buClr>
                <a:schemeClr val="bg1">
                  <a:lumMod val="75000"/>
                </a:schemeClr>
              </a:buClr>
              <a:buFont typeface="Arial"/>
              <a:buChar char="•"/>
              <a:tabLst/>
              <a:defRPr lang="en-US"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p:txBody>
      </p:sp>
      <p:sp>
        <p:nvSpPr>
          <p:cNvPr id="11" name="Title Placeholder 5"/>
          <p:cNvSpPr>
            <a:spLocks noGrp="1"/>
          </p:cNvSpPr>
          <p:nvPr>
            <p:ph type="title"/>
          </p:nvPr>
        </p:nvSpPr>
        <p:spPr>
          <a:xfrm>
            <a:off x="2592266" y="349177"/>
            <a:ext cx="6016089" cy="270347"/>
          </a:xfrm>
          <a:prstGeom prst="rect">
            <a:avLst/>
          </a:prstGeom>
        </p:spPr>
        <p:txBody>
          <a:bodyPr vert="horz" lIns="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070684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auto">
          <a:xfrm>
            <a:off x="-1860" y="0"/>
            <a:ext cx="1439595" cy="51435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81" y="75603"/>
            <a:ext cx="1300753" cy="994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1134" y="1138370"/>
            <a:ext cx="1433605" cy="692497"/>
          </a:xfrm>
          <a:prstGeom prst="rect">
            <a:avLst/>
          </a:prstGeom>
          <a:noFill/>
        </p:spPr>
        <p:txBody>
          <a:bodyPr wrap="square" rtlCol="0">
            <a:spAutoFit/>
          </a:bodyPr>
          <a:lstStyle/>
          <a:p>
            <a:pPr algn="ctr">
              <a:lnSpc>
                <a:spcPct val="150000"/>
              </a:lnSpc>
            </a:pPr>
            <a:r>
              <a:rPr lang="en-US" sz="900" b="0" spc="100" dirty="0">
                <a:solidFill>
                  <a:schemeClr val="bg1"/>
                </a:solidFill>
                <a:latin typeface="Calibri Light" panose="020F0302020204030204" pitchFamily="34" charset="0"/>
              </a:rPr>
              <a:t>ACC, ADELAIDE</a:t>
            </a:r>
          </a:p>
          <a:p>
            <a:pPr algn="ctr">
              <a:lnSpc>
                <a:spcPct val="150000"/>
              </a:lnSpc>
            </a:pPr>
            <a:r>
              <a:rPr lang="en-US" sz="900" b="0" spc="100" dirty="0">
                <a:solidFill>
                  <a:schemeClr val="bg1"/>
                </a:solidFill>
                <a:latin typeface="Calibri Light" panose="020F0302020204030204" pitchFamily="34" charset="0"/>
              </a:rPr>
              <a:t>SOUTH</a:t>
            </a:r>
            <a:r>
              <a:rPr lang="en-US" sz="900" b="0" spc="100" baseline="0" dirty="0">
                <a:solidFill>
                  <a:schemeClr val="bg1"/>
                </a:solidFill>
                <a:latin typeface="Calibri Light" panose="020F0302020204030204" pitchFamily="34" charset="0"/>
              </a:rPr>
              <a:t> AUSTRALIA</a:t>
            </a:r>
            <a:endParaRPr lang="en-US" sz="900" b="1" spc="100" dirty="0">
              <a:solidFill>
                <a:schemeClr val="bg1"/>
              </a:solidFill>
              <a:latin typeface="Calibri Light" panose="020F0302020204030204" pitchFamily="34" charset="0"/>
            </a:endParaRPr>
          </a:p>
          <a:p>
            <a:pPr algn="ctr">
              <a:lnSpc>
                <a:spcPct val="150000"/>
              </a:lnSpc>
            </a:pPr>
            <a:r>
              <a:rPr lang="en-US" sz="800" b="1" spc="100" baseline="0" dirty="0">
                <a:solidFill>
                  <a:schemeClr val="bg1"/>
                </a:solidFill>
                <a:latin typeface="Calibri Light" panose="020F0302020204030204" pitchFamily="34" charset="0"/>
              </a:rPr>
              <a:t>25 -  27  MAY  2017</a:t>
            </a:r>
            <a:endParaRPr lang="en-US" sz="800" b="1" spc="1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618090528"/>
      </p:ext>
    </p:extLst>
  </p:cSld>
  <p:clrMap bg1="lt1" tx1="dk1" bg2="lt2" tx2="dk2" accent1="accent1" accent2="accent2" accent3="accent3" accent4="accent4" accent5="accent5" accent6="accent6" hlink="hlink" folHlink="folHlink"/>
  <p:sldLayoutIdLst>
    <p:sldLayoutId id="214748383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2865" y="85829"/>
            <a:ext cx="827800" cy="632628"/>
          </a:xfrm>
          <a:prstGeom prst="rect">
            <a:avLst/>
          </a:prstGeom>
        </p:spPr>
      </p:pic>
      <p:sp>
        <p:nvSpPr>
          <p:cNvPr id="5" name="Rectangle 4"/>
          <p:cNvSpPr/>
          <p:nvPr userDrawn="1"/>
        </p:nvSpPr>
        <p:spPr bwMode="auto">
          <a:xfrm>
            <a:off x="-1859" y="0"/>
            <a:ext cx="53618" cy="5143500"/>
          </a:xfrm>
          <a:prstGeom prst="rect">
            <a:avLst/>
          </a:prstGeom>
          <a:solidFill>
            <a:srgbClr val="78BE2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sp>
        <p:nvSpPr>
          <p:cNvPr id="4" name="Text Placeholder 6"/>
          <p:cNvSpPr txBox="1">
            <a:spLocks/>
          </p:cNvSpPr>
          <p:nvPr userDrawn="1"/>
        </p:nvSpPr>
        <p:spPr>
          <a:xfrm>
            <a:off x="8426824" y="4625975"/>
            <a:ext cx="639389" cy="436563"/>
          </a:xfrm>
          <a:prstGeom prst="rect">
            <a:avLst/>
          </a:prstGeom>
        </p:spPr>
        <p:txBody>
          <a:bodyPr anchor="b"/>
          <a:lstStyle>
            <a:lvl1pPr marL="0" indent="0" algn="r" rtl="0" eaLnBrk="0" fontAlgn="base" hangingPunct="0">
              <a:spcBef>
                <a:spcPct val="20000"/>
              </a:spcBef>
              <a:spcAft>
                <a:spcPct val="0"/>
              </a:spcAft>
              <a:buNone/>
              <a:defRPr sz="1000">
                <a:solidFill>
                  <a:srgbClr val="4D4D4D"/>
                </a:solidFill>
                <a:latin typeface="+mn-lt"/>
                <a:ea typeface="+mn-ea"/>
                <a:cs typeface="+mn-cs"/>
              </a:defRPr>
            </a:lvl1pPr>
            <a:lvl2pPr marL="457200" indent="0" algn="l" rtl="0" eaLnBrk="0" fontAlgn="base" hangingPunct="0">
              <a:spcBef>
                <a:spcPct val="20000"/>
              </a:spcBef>
              <a:spcAft>
                <a:spcPct val="0"/>
              </a:spcAft>
              <a:buNone/>
              <a:defRPr sz="1000">
                <a:solidFill>
                  <a:srgbClr val="4D4D4D"/>
                </a:solidFill>
                <a:latin typeface="+mn-lt"/>
              </a:defRPr>
            </a:lvl2pPr>
            <a:lvl3pPr marL="914400" indent="0" algn="l" rtl="0" eaLnBrk="0" fontAlgn="base" hangingPunct="0">
              <a:spcBef>
                <a:spcPct val="20000"/>
              </a:spcBef>
              <a:spcAft>
                <a:spcPct val="0"/>
              </a:spcAft>
              <a:buNone/>
              <a:defRPr sz="1000">
                <a:solidFill>
                  <a:srgbClr val="4D4D4D"/>
                </a:solidFill>
                <a:latin typeface="+mn-lt"/>
              </a:defRPr>
            </a:lvl3pPr>
            <a:lvl4pPr marL="1371600" indent="0" algn="l" rtl="0" eaLnBrk="0" fontAlgn="base" hangingPunct="0">
              <a:spcBef>
                <a:spcPct val="20000"/>
              </a:spcBef>
              <a:spcAft>
                <a:spcPct val="0"/>
              </a:spcAft>
              <a:buNone/>
              <a:defRPr sz="1000">
                <a:solidFill>
                  <a:srgbClr val="4D4D4D"/>
                </a:solidFill>
                <a:latin typeface="+mn-lt"/>
              </a:defRPr>
            </a:lvl4pPr>
            <a:lvl5pPr marL="1828800" indent="0" algn="l" rtl="0" eaLnBrk="0" fontAlgn="base" hangingPunct="0">
              <a:spcBef>
                <a:spcPct val="20000"/>
              </a:spcBef>
              <a:spcAft>
                <a:spcPct val="0"/>
              </a:spcAft>
              <a:buNone/>
              <a:defRPr sz="1000">
                <a:solidFill>
                  <a:srgbClr val="4D4D4D"/>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fld id="{E3F9F50B-D909-4B78-B52A-5E7B5FE8A8A8}" type="slidenum">
              <a:rPr lang="en-AU" kern="0" smtClean="0"/>
              <a:pPr/>
              <a:t>‹#›</a:t>
            </a:fld>
            <a:endParaRPr lang="en-AU" kern="0" dirty="0"/>
          </a:p>
        </p:txBody>
      </p:sp>
    </p:spTree>
    <p:extLst>
      <p:ext uri="{BB962C8B-B14F-4D97-AF65-F5344CB8AC3E}">
        <p14:creationId xmlns:p14="http://schemas.microsoft.com/office/powerpoint/2010/main" val="1440846626"/>
      </p:ext>
    </p:extLst>
  </p:cSld>
  <p:clrMap bg1="lt1" tx1="dk1" bg2="lt2" tx2="dk2" accent1="accent1" accent2="accent2" accent3="accent3" accent4="accent4" accent5="accent5" accent6="accent6" hlink="hlink" folHlink="folHlink"/>
  <p:sldLayoutIdLst>
    <p:sldLayoutId id="2147483828" r:id="rId1"/>
    <p:sldLayoutId id="2147483838" r:id="rId2"/>
    <p:sldLayoutId id="2147483835" r:id="rId3"/>
    <p:sldLayoutId id="2147483839"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6"/>
          <p:cNvSpPr txBox="1">
            <a:spLocks/>
          </p:cNvSpPr>
          <p:nvPr userDrawn="1"/>
        </p:nvSpPr>
        <p:spPr>
          <a:xfrm>
            <a:off x="8426824" y="4625975"/>
            <a:ext cx="639389" cy="436563"/>
          </a:xfrm>
          <a:prstGeom prst="rect">
            <a:avLst/>
          </a:prstGeom>
        </p:spPr>
        <p:txBody>
          <a:bodyPr anchor="b"/>
          <a:lstStyle>
            <a:lvl1pPr marL="0" indent="0" algn="r" rtl="0" eaLnBrk="0" fontAlgn="base" hangingPunct="0">
              <a:spcBef>
                <a:spcPct val="20000"/>
              </a:spcBef>
              <a:spcAft>
                <a:spcPct val="0"/>
              </a:spcAft>
              <a:buNone/>
              <a:defRPr sz="1000">
                <a:solidFill>
                  <a:srgbClr val="4D4D4D"/>
                </a:solidFill>
                <a:latin typeface="+mn-lt"/>
                <a:ea typeface="+mn-ea"/>
                <a:cs typeface="+mn-cs"/>
              </a:defRPr>
            </a:lvl1pPr>
            <a:lvl2pPr marL="457200" indent="0" algn="l" rtl="0" eaLnBrk="0" fontAlgn="base" hangingPunct="0">
              <a:spcBef>
                <a:spcPct val="20000"/>
              </a:spcBef>
              <a:spcAft>
                <a:spcPct val="0"/>
              </a:spcAft>
              <a:buNone/>
              <a:defRPr sz="1000">
                <a:solidFill>
                  <a:srgbClr val="4D4D4D"/>
                </a:solidFill>
                <a:latin typeface="+mn-lt"/>
              </a:defRPr>
            </a:lvl2pPr>
            <a:lvl3pPr marL="914400" indent="0" algn="l" rtl="0" eaLnBrk="0" fontAlgn="base" hangingPunct="0">
              <a:spcBef>
                <a:spcPct val="20000"/>
              </a:spcBef>
              <a:spcAft>
                <a:spcPct val="0"/>
              </a:spcAft>
              <a:buNone/>
              <a:defRPr sz="1000">
                <a:solidFill>
                  <a:srgbClr val="4D4D4D"/>
                </a:solidFill>
                <a:latin typeface="+mn-lt"/>
              </a:defRPr>
            </a:lvl3pPr>
            <a:lvl4pPr marL="1371600" indent="0" algn="l" rtl="0" eaLnBrk="0" fontAlgn="base" hangingPunct="0">
              <a:spcBef>
                <a:spcPct val="20000"/>
              </a:spcBef>
              <a:spcAft>
                <a:spcPct val="0"/>
              </a:spcAft>
              <a:buNone/>
              <a:defRPr sz="1000">
                <a:solidFill>
                  <a:srgbClr val="4D4D4D"/>
                </a:solidFill>
                <a:latin typeface="+mn-lt"/>
              </a:defRPr>
            </a:lvl4pPr>
            <a:lvl5pPr marL="1828800" indent="0" algn="l" rtl="0" eaLnBrk="0" fontAlgn="base" hangingPunct="0">
              <a:spcBef>
                <a:spcPct val="20000"/>
              </a:spcBef>
              <a:spcAft>
                <a:spcPct val="0"/>
              </a:spcAft>
              <a:buNone/>
              <a:defRPr sz="1000">
                <a:solidFill>
                  <a:srgbClr val="4D4D4D"/>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fld id="{E3F9F50B-D909-4B78-B52A-5E7B5FE8A8A8}" type="slidenum">
              <a:rPr lang="en-AU" kern="0" smtClean="0"/>
              <a:pPr/>
              <a:t>‹#›</a:t>
            </a:fld>
            <a:endParaRPr lang="en-AU" kern="0" dirty="0"/>
          </a:p>
        </p:txBody>
      </p:sp>
    </p:spTree>
    <p:extLst>
      <p:ext uri="{BB962C8B-B14F-4D97-AF65-F5344CB8AC3E}">
        <p14:creationId xmlns:p14="http://schemas.microsoft.com/office/powerpoint/2010/main" val="53622664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userDrawn="1"/>
        </p:nvSpPr>
        <p:spPr>
          <a:xfrm>
            <a:off x="4130" y="1379587"/>
            <a:ext cx="1433605" cy="689869"/>
          </a:xfrm>
          <a:prstGeom prst="rect">
            <a:avLst/>
          </a:prstGeom>
          <a:noFill/>
        </p:spPr>
        <p:txBody>
          <a:bodyPr wrap="square" rtlCol="0">
            <a:spAutoFit/>
          </a:bodyPr>
          <a:lstStyle/>
          <a:p>
            <a:pPr>
              <a:lnSpc>
                <a:spcPct val="150000"/>
              </a:lnSpc>
            </a:pPr>
            <a:r>
              <a:rPr lang="en-US" sz="900" b="0" dirty="0">
                <a:solidFill>
                  <a:schemeClr val="bg1"/>
                </a:solidFill>
              </a:rPr>
              <a:t>MARINA BAY SANDS</a:t>
            </a:r>
          </a:p>
          <a:p>
            <a:pPr>
              <a:lnSpc>
                <a:spcPct val="150000"/>
              </a:lnSpc>
            </a:pPr>
            <a:r>
              <a:rPr lang="en-US" sz="900" b="1" dirty="0">
                <a:solidFill>
                  <a:schemeClr val="bg1"/>
                </a:solidFill>
              </a:rPr>
              <a:t>SINGAPORE</a:t>
            </a:r>
          </a:p>
          <a:p>
            <a:pPr>
              <a:lnSpc>
                <a:spcPct val="150000"/>
              </a:lnSpc>
            </a:pPr>
            <a:r>
              <a:rPr lang="en-US" sz="800" b="1" dirty="0">
                <a:solidFill>
                  <a:schemeClr val="bg1"/>
                </a:solidFill>
              </a:rPr>
              <a:t>Thu</a:t>
            </a:r>
            <a:r>
              <a:rPr lang="en-US" sz="800" b="1" baseline="0" dirty="0">
                <a:solidFill>
                  <a:schemeClr val="bg1"/>
                </a:solidFill>
              </a:rPr>
              <a:t> 30 Mar - Sat 1 Apr</a:t>
            </a:r>
            <a:endParaRPr lang="en-US" sz="800" b="1" dirty="0">
              <a:solidFill>
                <a:schemeClr val="bg1"/>
              </a:solidFill>
            </a:endParaRPr>
          </a:p>
        </p:txBody>
      </p:sp>
      <p:sp>
        <p:nvSpPr>
          <p:cNvPr id="17" name="TextBox 16"/>
          <p:cNvSpPr txBox="1"/>
          <p:nvPr userDrawn="1"/>
        </p:nvSpPr>
        <p:spPr>
          <a:xfrm>
            <a:off x="6321" y="4479043"/>
            <a:ext cx="896575" cy="215444"/>
          </a:xfrm>
          <a:prstGeom prst="rect">
            <a:avLst/>
          </a:prstGeom>
          <a:noFill/>
        </p:spPr>
        <p:txBody>
          <a:bodyPr wrap="square" rtlCol="0">
            <a:spAutoFit/>
          </a:bodyPr>
          <a:lstStyle/>
          <a:p>
            <a:r>
              <a:rPr lang="en-US" sz="800" b="0" dirty="0">
                <a:solidFill>
                  <a:schemeClr val="bg1"/>
                </a:solidFill>
              </a:rPr>
              <a:t>Supported By:</a:t>
            </a:r>
            <a:endParaRPr lang="en-US" sz="800" b="1" dirty="0">
              <a:solidFill>
                <a:schemeClr val="bg1"/>
              </a:solidFill>
            </a:endParaRPr>
          </a:p>
        </p:txBody>
      </p:sp>
      <p:sp>
        <p:nvSpPr>
          <p:cNvPr id="8" name="Rectangle 7"/>
          <p:cNvSpPr/>
          <p:nvPr userDrawn="1"/>
        </p:nvSpPr>
        <p:spPr bwMode="auto">
          <a:xfrm>
            <a:off x="-1860" y="0"/>
            <a:ext cx="1439595" cy="51435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cs typeface="Arial" charset="0"/>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81" y="75603"/>
            <a:ext cx="1300753" cy="9940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134" y="1138370"/>
            <a:ext cx="1433605" cy="692497"/>
          </a:xfrm>
          <a:prstGeom prst="rect">
            <a:avLst/>
          </a:prstGeom>
          <a:noFill/>
        </p:spPr>
        <p:txBody>
          <a:bodyPr wrap="square" rtlCol="0">
            <a:spAutoFit/>
          </a:bodyPr>
          <a:lstStyle/>
          <a:p>
            <a:pPr algn="ctr">
              <a:lnSpc>
                <a:spcPct val="150000"/>
              </a:lnSpc>
            </a:pPr>
            <a:r>
              <a:rPr lang="en-US" sz="900" b="0" spc="100" dirty="0">
                <a:solidFill>
                  <a:schemeClr val="bg1"/>
                </a:solidFill>
                <a:latin typeface="Calibri Light" panose="020F0302020204030204" pitchFamily="34" charset="0"/>
              </a:rPr>
              <a:t>ACC, ADELAIDE</a:t>
            </a:r>
          </a:p>
          <a:p>
            <a:pPr algn="ctr">
              <a:lnSpc>
                <a:spcPct val="150000"/>
              </a:lnSpc>
            </a:pPr>
            <a:r>
              <a:rPr lang="en-US" sz="900" b="0" spc="100" dirty="0">
                <a:solidFill>
                  <a:schemeClr val="bg1"/>
                </a:solidFill>
                <a:latin typeface="Calibri Light" panose="020F0302020204030204" pitchFamily="34" charset="0"/>
              </a:rPr>
              <a:t>SOUTH</a:t>
            </a:r>
            <a:r>
              <a:rPr lang="en-US" sz="900" b="0" spc="100" baseline="0" dirty="0">
                <a:solidFill>
                  <a:schemeClr val="bg1"/>
                </a:solidFill>
                <a:latin typeface="Calibri Light" panose="020F0302020204030204" pitchFamily="34" charset="0"/>
              </a:rPr>
              <a:t> AUSTRALIA</a:t>
            </a:r>
            <a:endParaRPr lang="en-US" sz="900" b="1" spc="100" dirty="0">
              <a:solidFill>
                <a:schemeClr val="bg1"/>
              </a:solidFill>
              <a:latin typeface="Calibri Light" panose="020F0302020204030204" pitchFamily="34" charset="0"/>
            </a:endParaRPr>
          </a:p>
          <a:p>
            <a:pPr algn="ctr">
              <a:lnSpc>
                <a:spcPct val="150000"/>
              </a:lnSpc>
            </a:pPr>
            <a:r>
              <a:rPr lang="en-US" sz="800" b="1" spc="100" baseline="0" dirty="0">
                <a:solidFill>
                  <a:schemeClr val="bg1"/>
                </a:solidFill>
                <a:latin typeface="Calibri Light" panose="020F0302020204030204" pitchFamily="34" charset="0"/>
              </a:rPr>
              <a:t>25 -  27  MAY  2017</a:t>
            </a:r>
            <a:endParaRPr lang="en-US" sz="800" b="1" spc="1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853848907"/>
      </p:ext>
    </p:extLst>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ctr" rtl="0" eaLnBrk="0" fontAlgn="base" hangingPunct="0">
        <a:spcBef>
          <a:spcPct val="0"/>
        </a:spcBef>
        <a:spcAft>
          <a:spcPct val="0"/>
        </a:spcAft>
        <a:defRPr sz="3200">
          <a:solidFill>
            <a:srgbClr val="003366"/>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5.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4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hyperlink" Target="http://www.facebook.com/REVIZTO" TargetMode="External"/><Relationship Id="rId3" Type="http://schemas.openxmlformats.org/officeDocument/2006/relationships/hyperlink" Target="https://help.revizto.com/" TargetMode="External"/><Relationship Id="rId7" Type="http://schemas.openxmlformats.org/officeDocument/2006/relationships/hyperlink" Target="https://www.linkedin.com/groups?gid=6629194" TargetMode="External"/><Relationship Id="rId2" Type="http://schemas.openxmlformats.org/officeDocument/2006/relationships/hyperlink" Target="https://revizto.com/" TargetMode="External"/><Relationship Id="rId1" Type="http://schemas.openxmlformats.org/officeDocument/2006/relationships/slideLayout" Target="../slideLayouts/slideLayout3.xml"/><Relationship Id="rId6" Type="http://schemas.openxmlformats.org/officeDocument/2006/relationships/hyperlink" Target="http://www.youtube.com/REVIZTO" TargetMode="External"/><Relationship Id="rId5" Type="http://schemas.openxmlformats.org/officeDocument/2006/relationships/hyperlink" Target="https://twitter.com/revizto" TargetMode="External"/><Relationship Id="rId4" Type="http://schemas.openxmlformats.org/officeDocument/2006/relationships/hyperlink" Target="https://goo.gl/dMUwP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52170" y="1332999"/>
            <a:ext cx="7494494" cy="458172"/>
          </a:xfrm>
        </p:spPr>
        <p:txBody>
          <a:bodyPr/>
          <a:lstStyle/>
          <a:p>
            <a:r>
              <a:rPr lang="en-AU" sz="2400" b="1" dirty="0"/>
              <a:t>Session 1.4</a:t>
            </a:r>
          </a:p>
        </p:txBody>
      </p:sp>
      <p:sp>
        <p:nvSpPr>
          <p:cNvPr id="3" name="Text Placeholder 2"/>
          <p:cNvSpPr>
            <a:spLocks noGrp="1"/>
          </p:cNvSpPr>
          <p:nvPr>
            <p:ph type="body" sz="quarter" idx="11"/>
          </p:nvPr>
        </p:nvSpPr>
        <p:spPr>
          <a:xfrm>
            <a:off x="1552170" y="3282510"/>
            <a:ext cx="7494494" cy="532453"/>
          </a:xfrm>
        </p:spPr>
        <p:txBody>
          <a:bodyPr/>
          <a:lstStyle/>
          <a:p>
            <a:r>
              <a:rPr lang="en-AU" dirty="0"/>
              <a:t>Luke Johnson</a:t>
            </a:r>
          </a:p>
          <a:p>
            <a:endParaRPr lang="en-AU" dirty="0"/>
          </a:p>
        </p:txBody>
      </p:sp>
      <p:sp>
        <p:nvSpPr>
          <p:cNvPr id="4" name="Text Placeholder 3"/>
          <p:cNvSpPr>
            <a:spLocks noGrp="1"/>
          </p:cNvSpPr>
          <p:nvPr>
            <p:ph type="body" sz="quarter" idx="12"/>
          </p:nvPr>
        </p:nvSpPr>
        <p:spPr>
          <a:xfrm>
            <a:off x="1516710" y="3814963"/>
            <a:ext cx="7569140" cy="427850"/>
          </a:xfrm>
        </p:spPr>
        <p:txBody>
          <a:bodyPr/>
          <a:lstStyle/>
          <a:p>
            <a:r>
              <a:rPr lang="en-AU" dirty="0"/>
              <a:t>Virtual Built</a:t>
            </a:r>
          </a:p>
        </p:txBody>
      </p:sp>
      <p:sp>
        <p:nvSpPr>
          <p:cNvPr id="14" name="Text Placeholder 1"/>
          <p:cNvSpPr txBox="1">
            <a:spLocks/>
          </p:cNvSpPr>
          <p:nvPr/>
        </p:nvSpPr>
        <p:spPr>
          <a:xfrm>
            <a:off x="1597258" y="1980697"/>
            <a:ext cx="7403689" cy="1075411"/>
          </a:xfrm>
          <a:prstGeom prst="rect">
            <a:avLst/>
          </a:prstGeom>
        </p:spPr>
        <p:txBody>
          <a:bodyPr/>
          <a:lstStyle>
            <a:lvl1pPr marL="0" indent="0" algn="ctr" rtl="0" eaLnBrk="0" fontAlgn="base" hangingPunct="0">
              <a:spcBef>
                <a:spcPct val="20000"/>
              </a:spcBef>
              <a:spcAft>
                <a:spcPct val="0"/>
              </a:spcAft>
              <a:buNone/>
              <a:defRPr sz="3200" b="1" baseline="0">
                <a:solidFill>
                  <a:srgbClr val="4D4D4D"/>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dirty="0"/>
              <a:t>Revizto - Game Engine Technology Brings </a:t>
            </a:r>
            <a:br>
              <a:rPr lang="en-US" sz="2600" dirty="0"/>
            </a:br>
            <a:r>
              <a:rPr lang="en-US" sz="2600" dirty="0"/>
              <a:t>Next Generation Design and Construction Coordination</a:t>
            </a:r>
            <a:endParaRPr lang="en-AU" sz="2600" dirty="0"/>
          </a:p>
        </p:txBody>
      </p:sp>
      <p:pic>
        <p:nvPicPr>
          <p:cNvPr id="10" name="Рисунок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4914" b="14914"/>
          <a:stretch>
            <a:fillRect/>
          </a:stretch>
        </p:blipFill>
        <p:spPr>
          <a:xfrm>
            <a:off x="4275946" y="439846"/>
            <a:ext cx="2048488" cy="420624"/>
          </a:xfrm>
        </p:spPr>
      </p:pic>
    </p:spTree>
    <p:extLst>
      <p:ext uri="{BB962C8B-B14F-4D97-AF65-F5344CB8AC3E}">
        <p14:creationId xmlns:p14="http://schemas.microsoft.com/office/powerpoint/2010/main" val="32685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Collaborate with your team in real time</a:t>
            </a:r>
            <a:endParaRPr lang="ru-RU" sz="3200" dirty="0"/>
          </a:p>
        </p:txBody>
      </p:sp>
      <p:sp>
        <p:nvSpPr>
          <p:cNvPr id="5" name="Content Placeholder 4"/>
          <p:cNvSpPr>
            <a:spLocks noGrp="1"/>
          </p:cNvSpPr>
          <p:nvPr>
            <p:ph idx="1"/>
          </p:nvPr>
        </p:nvSpPr>
        <p:spPr>
          <a:xfrm>
            <a:off x="3243152" y="895170"/>
            <a:ext cx="5365203" cy="1247955"/>
          </a:xfrm>
        </p:spPr>
        <p:txBody>
          <a:bodyPr/>
          <a:lstStyle/>
          <a:p>
            <a:pPr marL="58738" indent="0">
              <a:lnSpc>
                <a:spcPct val="70000"/>
              </a:lnSpc>
              <a:spcBef>
                <a:spcPts val="600"/>
              </a:spcBef>
              <a:buNone/>
            </a:pPr>
            <a:r>
              <a:rPr lang="en-US" sz="1600" b="1" dirty="0"/>
              <a:t>Offline usage</a:t>
            </a:r>
          </a:p>
          <a:p>
            <a:pPr marL="58738" indent="0">
              <a:lnSpc>
                <a:spcPct val="70000"/>
              </a:lnSpc>
              <a:spcBef>
                <a:spcPts val="600"/>
              </a:spcBef>
              <a:buNone/>
            </a:pPr>
            <a:r>
              <a:rPr lang="en-US" sz="1600" dirty="0"/>
              <a:t>The Issue Tracker works perfectly offline. This allows users to bring their live model in the field. The issues created while offline will be synced when you regain your connection to the Internet. Therefore, you can use Revizto mobile version on iPad or Android on building site for issue tracking.</a:t>
            </a:r>
            <a:endParaRPr lang="ru-RU" sz="1600" dirty="0"/>
          </a:p>
        </p:txBody>
      </p:sp>
      <p:pic>
        <p:nvPicPr>
          <p:cNvPr id="6147" name="Picture 3"/>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t="12454" b="1245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12406" b="1240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spcBef>
                <a:spcPts val="600"/>
              </a:spcBef>
            </a:pPr>
            <a:r>
              <a:rPr lang="en-US" sz="1600" b="1" dirty="0">
                <a:solidFill>
                  <a:srgbClr val="4D4D4D"/>
                </a:solidFill>
                <a:latin typeface="Calibri Light" panose="020F0302020204030204" pitchFamily="34" charset="0"/>
              </a:rPr>
              <a:t>Attachments</a:t>
            </a:r>
          </a:p>
          <a:p>
            <a:pPr>
              <a:lnSpc>
                <a:spcPct val="70000"/>
              </a:lnSpc>
              <a:spcBef>
                <a:spcPts val="600"/>
              </a:spcBef>
            </a:pPr>
            <a:r>
              <a:rPr lang="en-US" sz="1600" dirty="0">
                <a:solidFill>
                  <a:srgbClr val="4D4D4D"/>
                </a:solidFill>
                <a:latin typeface="Calibri Light" panose="020F0302020204030204" pitchFamily="34" charset="0"/>
              </a:rPr>
              <a:t>Attach images and documents in the issue timeline/ chat window. Users can take photos in the field and mark up the photos before attaching to the issue. Likewise, office counter parts can make screenshots of what's actually going on in their model and paste those into the log.</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spcBef>
                <a:spcPts val="600"/>
              </a:spcBef>
            </a:pPr>
            <a:r>
              <a:rPr lang="en-US" sz="1600" b="1" dirty="0">
                <a:solidFill>
                  <a:srgbClr val="4D4D4D"/>
                </a:solidFill>
                <a:latin typeface="Calibri Light" panose="020F0302020204030204" pitchFamily="34" charset="0"/>
              </a:rPr>
              <a:t>Issue Reports</a:t>
            </a:r>
          </a:p>
          <a:p>
            <a:pPr>
              <a:lnSpc>
                <a:spcPct val="70000"/>
              </a:lnSpc>
              <a:spcBef>
                <a:spcPts val="600"/>
              </a:spcBef>
            </a:pPr>
            <a:r>
              <a:rPr lang="en-US" sz="1600" dirty="0">
                <a:solidFill>
                  <a:srgbClr val="4D4D4D"/>
                </a:solidFill>
                <a:latin typeface="Calibri Light" panose="020F0302020204030204" pitchFamily="34" charset="0"/>
              </a:rPr>
              <a:t>On the Revizto Workspace, view an interactive graph showing the issue status and dynamics. Set up an automatic issue report to be sent to you in PDF or Excel format or pull a report instantly from your defined parameters within the Issue Tracker.</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278744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Collaborate with your team in real time</a:t>
            </a:r>
            <a:endParaRPr lang="ru-RU" sz="3200" dirty="0"/>
          </a:p>
        </p:txBody>
      </p:sp>
      <p:sp>
        <p:nvSpPr>
          <p:cNvPr id="5" name="Content Placeholder 4"/>
          <p:cNvSpPr>
            <a:spLocks noGrp="1"/>
          </p:cNvSpPr>
          <p:nvPr>
            <p:ph idx="1"/>
          </p:nvPr>
        </p:nvSpPr>
        <p:spPr>
          <a:xfrm>
            <a:off x="3243152" y="901700"/>
            <a:ext cx="5365203" cy="1241425"/>
          </a:xfrm>
        </p:spPr>
        <p:txBody>
          <a:bodyPr/>
          <a:lstStyle/>
          <a:p>
            <a:pPr marL="58738" indent="0">
              <a:lnSpc>
                <a:spcPct val="80000"/>
              </a:lnSpc>
              <a:spcBef>
                <a:spcPts val="600"/>
              </a:spcBef>
              <a:buNone/>
            </a:pPr>
            <a:r>
              <a:rPr lang="en-US" sz="1600" b="1" dirty="0"/>
              <a:t>Public and private issue</a:t>
            </a:r>
          </a:p>
          <a:p>
            <a:pPr marL="58738" indent="0">
              <a:lnSpc>
                <a:spcPct val="80000"/>
              </a:lnSpc>
              <a:spcBef>
                <a:spcPts val="600"/>
              </a:spcBef>
              <a:buNone/>
            </a:pPr>
            <a:r>
              <a:rPr lang="en-US" sz="1600" dirty="0"/>
              <a:t>Make the issue private if you don’t want it to be seen by everyone. This gives you an ability to manage the issues with different teams within one project.</a:t>
            </a:r>
            <a:endParaRPr lang="ru-RU" sz="1600" dirty="0"/>
          </a:p>
        </p:txBody>
      </p:sp>
      <p:pic>
        <p:nvPicPr>
          <p:cNvPr id="7170" name="Picture 2"/>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t="12454" b="1245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12406" b="1240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Advanced filtering</a:t>
            </a:r>
          </a:p>
          <a:p>
            <a:pPr>
              <a:lnSpc>
                <a:spcPct val="80000"/>
              </a:lnSpc>
              <a:spcBef>
                <a:spcPts val="600"/>
              </a:spcBef>
            </a:pPr>
            <a:r>
              <a:rPr lang="en-US" sz="1600" dirty="0">
                <a:solidFill>
                  <a:srgbClr val="4D4D4D"/>
                </a:solidFill>
                <a:latin typeface="Calibri Light" panose="020F0302020204030204" pitchFamily="34" charset="0"/>
              </a:rPr>
              <a:t>With the filtering system it is easy to find any issue or to view a specific group of issues. This is where users take full advantage of tagging issues.</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Markup tool</a:t>
            </a:r>
          </a:p>
          <a:p>
            <a:pPr>
              <a:lnSpc>
                <a:spcPct val="80000"/>
              </a:lnSpc>
              <a:spcBef>
                <a:spcPts val="600"/>
              </a:spcBef>
            </a:pPr>
            <a:r>
              <a:rPr lang="en-US" sz="1600" dirty="0">
                <a:solidFill>
                  <a:srgbClr val="4D4D4D"/>
                </a:solidFill>
                <a:latin typeface="Calibri Light" panose="020F0302020204030204" pitchFamily="34" charset="0"/>
              </a:rPr>
              <a:t>Explain the problem with a simple visual language using the markup tool. Easily create a new screenshot for the current issue and markup it.</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219144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9" name="Straight Connector 16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7039134" y="3474526"/>
            <a:ext cx="400328" cy="404643"/>
            <a:chOff x="6650552" y="3066839"/>
            <a:chExt cx="400328" cy="404643"/>
          </a:xfrm>
        </p:grpSpPr>
        <p:pic>
          <p:nvPicPr>
            <p:cNvPr id="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552" y="3131945"/>
              <a:ext cx="400328" cy="339537"/>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688258" y="3066839"/>
              <a:ext cx="333746" cy="400110"/>
            </a:xfrm>
            <a:prstGeom prst="rect">
              <a:avLst/>
            </a:prstGeom>
            <a:noFill/>
          </p:spPr>
          <p:txBody>
            <a:bodyPr wrap="none" rtlCol="0">
              <a:spAutoFit/>
            </a:bodyPr>
            <a:lstStyle/>
            <a:p>
              <a:pPr algn="ctr"/>
              <a:r>
                <a:rPr lang="en-US" sz="2000" dirty="0">
                  <a:solidFill>
                    <a:srgbClr val="4D4D4D"/>
                  </a:solidFill>
                  <a:latin typeface="Arial" panose="020B0604020202020204" pitchFamily="34" charset="0"/>
                  <a:cs typeface="Arial" panose="020B0604020202020204" pitchFamily="34" charset="0"/>
                </a:rPr>
                <a:t>+</a:t>
              </a:r>
              <a:endParaRPr lang="ru-RU" sz="2000" dirty="0">
                <a:solidFill>
                  <a:srgbClr val="4D4D4D"/>
                </a:solidFill>
                <a:latin typeface="Arial" panose="020B0604020202020204" pitchFamily="34" charset="0"/>
                <a:cs typeface="Arial" panose="020B0604020202020204" pitchFamily="34" charset="0"/>
              </a:endParaRPr>
            </a:p>
          </p:txBody>
        </p:sp>
      </p:grpSp>
      <p:pic>
        <p:nvPicPr>
          <p:cNvPr id="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9088" y="3531183"/>
            <a:ext cx="363538" cy="37189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1443" y="4319375"/>
            <a:ext cx="363538" cy="37189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4214" y="892968"/>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786224" y="1052587"/>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RVT</a:t>
            </a:r>
            <a:endParaRPr lang="ru-RU" sz="800" dirty="0">
              <a:solidFill>
                <a:srgbClr val="4D4D4D"/>
              </a:solidFill>
              <a:latin typeface="Arial" panose="020B0604020202020204" pitchFamily="34" charset="0"/>
              <a:cs typeface="Arial" panose="020B0604020202020204" pitchFamily="34" charset="0"/>
            </a:endParaRPr>
          </a:p>
        </p:txBody>
      </p:sp>
      <p:sp>
        <p:nvSpPr>
          <p:cNvPr id="24" name="TextBox 23"/>
          <p:cNvSpPr txBox="1"/>
          <p:nvPr/>
        </p:nvSpPr>
        <p:spPr>
          <a:xfrm>
            <a:off x="1277628" y="1980955"/>
            <a:ext cx="575799" cy="246221"/>
          </a:xfrm>
          <a:prstGeom prst="rect">
            <a:avLst/>
          </a:prstGeom>
          <a:noFill/>
        </p:spPr>
        <p:txBody>
          <a:bodyPr wrap="none" rtlCol="0">
            <a:spAutoFit/>
          </a:bodyPr>
          <a:lstStyle/>
          <a:p>
            <a:pPr algn="r"/>
            <a:r>
              <a:rPr lang="en-US" sz="1000" dirty="0">
                <a:solidFill>
                  <a:srgbClr val="4D4D4D"/>
                </a:solidFill>
                <a:latin typeface="Arial" panose="020B0604020202020204" pitchFamily="34" charset="0"/>
                <a:cs typeface="Arial" panose="020B0604020202020204" pitchFamily="34" charset="0"/>
              </a:rPr>
              <a:t>Master</a:t>
            </a:r>
            <a:endParaRPr lang="ru-RU" sz="1000" dirty="0">
              <a:solidFill>
                <a:srgbClr val="4D4D4D"/>
              </a:solidFill>
              <a:latin typeface="Arial" panose="020B0604020202020204" pitchFamily="34" charset="0"/>
              <a:cs typeface="Arial" panose="020B0604020202020204" pitchFamily="34" charset="0"/>
            </a:endParaRPr>
          </a:p>
        </p:txBody>
      </p:sp>
      <p:sp>
        <p:nvSpPr>
          <p:cNvPr id="25" name="TextBox 24"/>
          <p:cNvSpPr txBox="1"/>
          <p:nvPr/>
        </p:nvSpPr>
        <p:spPr>
          <a:xfrm>
            <a:off x="902526" y="2721674"/>
            <a:ext cx="950901" cy="400110"/>
          </a:xfrm>
          <a:prstGeom prst="rect">
            <a:avLst/>
          </a:prstGeom>
          <a:noFill/>
        </p:spPr>
        <p:txBody>
          <a:bodyPr wrap="none" rtlCol="0">
            <a:spAutoFit/>
          </a:bodyPr>
          <a:lstStyle/>
          <a:p>
            <a:pPr algn="r"/>
            <a:r>
              <a:rPr lang="en-US" sz="1000" dirty="0">
                <a:solidFill>
                  <a:srgbClr val="4D4D4D"/>
                </a:solidFill>
                <a:latin typeface="Arial" panose="020B0604020202020204" pitchFamily="34" charset="0"/>
                <a:cs typeface="Arial" panose="020B0604020202020204" pitchFamily="34" charset="0"/>
              </a:rPr>
              <a:t>Local Revizto</a:t>
            </a:r>
          </a:p>
          <a:p>
            <a:pPr algn="r"/>
            <a:r>
              <a:rPr lang="en-US" sz="1000" dirty="0">
                <a:solidFill>
                  <a:srgbClr val="4D4D4D"/>
                </a:solidFill>
                <a:latin typeface="Arial" panose="020B0604020202020204" pitchFamily="34" charset="0"/>
                <a:cs typeface="Arial" panose="020B0604020202020204" pitchFamily="34" charset="0"/>
              </a:rPr>
              <a:t>2D+3D</a:t>
            </a:r>
            <a:endParaRPr lang="ru-RU" sz="1000" dirty="0">
              <a:solidFill>
                <a:srgbClr val="4D4D4D"/>
              </a:solidFill>
              <a:latin typeface="Arial" panose="020B0604020202020204" pitchFamily="34" charset="0"/>
              <a:cs typeface="Arial" panose="020B0604020202020204" pitchFamily="34" charset="0"/>
            </a:endParaRPr>
          </a:p>
        </p:txBody>
      </p:sp>
      <p:grpSp>
        <p:nvGrpSpPr>
          <p:cNvPr id="19" name="Group 18"/>
          <p:cNvGrpSpPr>
            <a:grpSpLocks noChangeAspect="1"/>
          </p:cNvGrpSpPr>
          <p:nvPr/>
        </p:nvGrpSpPr>
        <p:grpSpPr>
          <a:xfrm>
            <a:off x="1815873" y="1824106"/>
            <a:ext cx="389850" cy="495167"/>
            <a:chOff x="1917857" y="1800559"/>
            <a:chExt cx="282992" cy="359440"/>
          </a:xfrm>
        </p:grpSpPr>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455" y="1800559"/>
              <a:ext cx="263892" cy="35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917857" y="1915156"/>
              <a:ext cx="282992" cy="156390"/>
            </a:xfrm>
            <a:prstGeom prst="rect">
              <a:avLst/>
            </a:prstGeom>
            <a:noFill/>
          </p:spPr>
          <p:txBody>
            <a:bodyPr wrap="none" rtlCol="0">
              <a:spAutoFit/>
            </a:bodyPr>
            <a:lstStyle/>
            <a:p>
              <a:pPr algn="ctr"/>
              <a:r>
                <a:rPr lang="en-US" sz="800" dirty="0">
                  <a:solidFill>
                    <a:srgbClr val="4D4D4D"/>
                  </a:solidFill>
                  <a:latin typeface="Arial" panose="020B0604020202020204" pitchFamily="34" charset="0"/>
                  <a:cs typeface="Arial" panose="020B0604020202020204" pitchFamily="34" charset="0"/>
                </a:rPr>
                <a:t>RVT</a:t>
              </a:r>
              <a:endParaRPr lang="ru-RU" sz="800" dirty="0">
                <a:solidFill>
                  <a:srgbClr val="4D4D4D"/>
                </a:solidFill>
                <a:latin typeface="Arial" panose="020B0604020202020204" pitchFamily="34" charset="0"/>
                <a:cs typeface="Arial" panose="020B0604020202020204" pitchFamily="34" charset="0"/>
              </a:endParaRPr>
            </a:p>
          </p:txBody>
        </p:sp>
      </p:grpSp>
      <p:pic>
        <p:nvPicPr>
          <p:cNvPr id="2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7055" y="2735781"/>
            <a:ext cx="363538" cy="37189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1105247" y="1038299"/>
            <a:ext cx="752129" cy="246221"/>
          </a:xfrm>
          <a:prstGeom prst="rect">
            <a:avLst/>
          </a:prstGeom>
          <a:noFill/>
        </p:spPr>
        <p:txBody>
          <a:bodyPr wrap="none" rtlCol="0">
            <a:spAutoFit/>
          </a:bodyPr>
          <a:lstStyle/>
          <a:p>
            <a:pPr algn="r"/>
            <a:r>
              <a:rPr lang="en-US" sz="1000" dirty="0">
                <a:solidFill>
                  <a:srgbClr val="4D4D4D"/>
                </a:solidFill>
                <a:latin typeface="Arial" panose="020B0604020202020204" pitchFamily="34" charset="0"/>
                <a:cs typeface="Arial" panose="020B0604020202020204" pitchFamily="34" charset="0"/>
              </a:rPr>
              <a:t>Local files</a:t>
            </a:r>
            <a:endParaRPr lang="ru-RU" sz="1000" dirty="0">
              <a:solidFill>
                <a:srgbClr val="4D4D4D"/>
              </a:solidFill>
              <a:latin typeface="Arial" panose="020B0604020202020204" pitchFamily="34" charset="0"/>
              <a:cs typeface="Arial" panose="020B0604020202020204" pitchFamily="34" charset="0"/>
            </a:endParaRPr>
          </a:p>
        </p:txBody>
      </p:sp>
      <p:cxnSp>
        <p:nvCxnSpPr>
          <p:cNvPr id="30" name="Straight Arrow Connector 29"/>
          <p:cNvCxnSpPr>
            <a:stCxn id="26" idx="2"/>
            <a:endCxn id="50" idx="0"/>
          </p:cNvCxnSpPr>
          <p:nvPr/>
        </p:nvCxnSpPr>
        <p:spPr>
          <a:xfrm>
            <a:off x="2008824" y="3107677"/>
            <a:ext cx="2033" cy="423506"/>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2977768" y="3058683"/>
            <a:ext cx="514187" cy="521494"/>
            <a:chOff x="5157949" y="2431256"/>
            <a:chExt cx="514187" cy="521494"/>
          </a:xfrm>
        </p:grpSpPr>
        <p:pic>
          <p:nvPicPr>
            <p:cNvPr id="3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7642" y="2431256"/>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5157949" y="2550946"/>
              <a:ext cx="514187" cy="33855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other</a:t>
              </a:r>
            </a:p>
            <a:p>
              <a:pPr algn="ctr"/>
              <a:r>
                <a:rPr lang="en-US" sz="800" dirty="0">
                  <a:solidFill>
                    <a:srgbClr val="4D4D4D"/>
                  </a:solidFill>
                  <a:latin typeface="Arial" panose="020B0604020202020204" pitchFamily="34" charset="0"/>
                  <a:cs typeface="Arial" panose="020B0604020202020204" pitchFamily="34" charset="0"/>
                </a:rPr>
                <a:t>files</a:t>
              </a:r>
              <a:endParaRPr lang="ru-RU" sz="800" dirty="0">
                <a:solidFill>
                  <a:srgbClr val="4D4D4D"/>
                </a:solidFill>
                <a:latin typeface="Arial" panose="020B0604020202020204" pitchFamily="34" charset="0"/>
                <a:cs typeface="Arial" panose="020B0604020202020204" pitchFamily="34" charset="0"/>
              </a:endParaRPr>
            </a:p>
          </p:txBody>
        </p:sp>
      </p:grpSp>
      <p:cxnSp>
        <p:nvCxnSpPr>
          <p:cNvPr id="42" name="Elbow Connector 41"/>
          <p:cNvCxnSpPr>
            <a:stCxn id="33" idx="0"/>
          </p:cNvCxnSpPr>
          <p:nvPr/>
        </p:nvCxnSpPr>
        <p:spPr>
          <a:xfrm rot="16200000" flipV="1">
            <a:off x="2677483" y="2545281"/>
            <a:ext cx="64009" cy="962796"/>
          </a:xfrm>
          <a:prstGeom prst="bentConnector2">
            <a:avLst/>
          </a:prstGeom>
          <a:ln w="12700">
            <a:solidFill>
              <a:schemeClr val="tx1">
                <a:lumMod val="65000"/>
                <a:lumOff val="3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3" idx="2"/>
          </p:cNvCxnSpPr>
          <p:nvPr/>
        </p:nvCxnSpPr>
        <p:spPr>
          <a:xfrm rot="5400000">
            <a:off x="2675252" y="3133014"/>
            <a:ext cx="68470" cy="962796"/>
          </a:xfrm>
          <a:prstGeom prst="bentConnector2">
            <a:avLst/>
          </a:prstGeom>
          <a:ln w="12700">
            <a:solidFill>
              <a:schemeClr val="tx1">
                <a:lumMod val="65000"/>
                <a:lumOff val="3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4631" y="3432401"/>
            <a:ext cx="1032745" cy="553998"/>
          </a:xfrm>
          <a:prstGeom prst="rect">
            <a:avLst/>
          </a:prstGeom>
        </p:spPr>
        <p:txBody>
          <a:bodyPr wrap="square">
            <a:spAutoFit/>
          </a:bodyPr>
          <a:lstStyle/>
          <a:p>
            <a:pPr algn="r"/>
            <a:r>
              <a:rPr lang="en-US" sz="1000" dirty="0">
                <a:solidFill>
                  <a:srgbClr val="4D4D4D"/>
                </a:solidFill>
                <a:latin typeface="Arial" panose="020B0604020202020204" pitchFamily="34" charset="0"/>
                <a:cs typeface="Arial" panose="020B0604020202020204" pitchFamily="34" charset="0"/>
              </a:rPr>
              <a:t>Federated Revizto project in Cloud</a:t>
            </a:r>
            <a:endParaRPr lang="ru-RU" sz="1000" dirty="0">
              <a:solidFill>
                <a:srgbClr val="4D4D4D"/>
              </a:solidFill>
              <a:latin typeface="Arial" panose="020B0604020202020204" pitchFamily="34" charset="0"/>
              <a:cs typeface="Arial" panose="020B0604020202020204" pitchFamily="34" charset="0"/>
            </a:endParaRPr>
          </a:p>
        </p:txBody>
      </p:sp>
      <p:sp>
        <p:nvSpPr>
          <p:cNvPr id="52" name="Rectangle 51"/>
          <p:cNvSpPr/>
          <p:nvPr/>
        </p:nvSpPr>
        <p:spPr>
          <a:xfrm>
            <a:off x="1028898" y="4228324"/>
            <a:ext cx="828478" cy="553998"/>
          </a:xfrm>
          <a:prstGeom prst="rect">
            <a:avLst/>
          </a:prstGeom>
        </p:spPr>
        <p:txBody>
          <a:bodyPr wrap="square">
            <a:spAutoFit/>
          </a:bodyPr>
          <a:lstStyle/>
          <a:p>
            <a:pPr algn="r"/>
            <a:r>
              <a:rPr lang="en-US" sz="1000" dirty="0">
                <a:solidFill>
                  <a:srgbClr val="4D4D4D"/>
                </a:solidFill>
                <a:latin typeface="Arial" panose="020B0604020202020204" pitchFamily="34" charset="0"/>
                <a:cs typeface="Arial" panose="020B0604020202020204" pitchFamily="34" charset="0"/>
              </a:rPr>
              <a:t>Issue Tracker</a:t>
            </a:r>
          </a:p>
          <a:p>
            <a:pPr algn="r"/>
            <a:r>
              <a:rPr lang="en-US" sz="1000" dirty="0">
                <a:solidFill>
                  <a:srgbClr val="4D4D4D"/>
                </a:solidFill>
                <a:latin typeface="Arial" panose="020B0604020202020204" pitchFamily="34" charset="0"/>
                <a:cs typeface="Arial" panose="020B0604020202020204" pitchFamily="34" charset="0"/>
              </a:rPr>
              <a:t>on Cloud</a:t>
            </a: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4772" y="1578712"/>
            <a:ext cx="380010" cy="39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5398008" y="1669791"/>
            <a:ext cx="993156" cy="246221"/>
          </a:xfrm>
          <a:prstGeom prst="rect">
            <a:avLst/>
          </a:prstGeom>
        </p:spPr>
        <p:txBody>
          <a:bodyPr wrap="square">
            <a:spAutoFit/>
          </a:bodyPr>
          <a:lstStyle/>
          <a:p>
            <a:r>
              <a:rPr lang="en-US" sz="1000" dirty="0">
                <a:solidFill>
                  <a:srgbClr val="4D4D4D"/>
                </a:solidFill>
                <a:latin typeface="Arial" panose="020B0604020202020204" pitchFamily="34" charset="0"/>
                <a:cs typeface="Arial" panose="020B0604020202020204" pitchFamily="34" charset="0"/>
              </a:rPr>
              <a:t>Info Exchange</a:t>
            </a:r>
          </a:p>
        </p:txBody>
      </p:sp>
      <p:cxnSp>
        <p:nvCxnSpPr>
          <p:cNvPr id="57" name="Elbow Connector 56"/>
          <p:cNvCxnSpPr>
            <a:endCxn id="6146" idx="0"/>
          </p:cNvCxnSpPr>
          <p:nvPr/>
        </p:nvCxnSpPr>
        <p:spPr>
          <a:xfrm>
            <a:off x="2221992" y="1146020"/>
            <a:ext cx="3022785" cy="432692"/>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2" idx="2"/>
            <a:endCxn id="20" idx="0"/>
          </p:cNvCxnSpPr>
          <p:nvPr/>
        </p:nvCxnSpPr>
        <p:spPr>
          <a:xfrm rot="16200000" flipH="1">
            <a:off x="1803051" y="1619048"/>
            <a:ext cx="409644" cy="471"/>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0" idx="2"/>
            <a:endCxn id="26" idx="0"/>
          </p:cNvCxnSpPr>
          <p:nvPr/>
        </p:nvCxnSpPr>
        <p:spPr>
          <a:xfrm rot="16200000" flipH="1">
            <a:off x="1800212" y="2527169"/>
            <a:ext cx="416508" cy="715"/>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98008" y="2389239"/>
            <a:ext cx="575799" cy="246221"/>
          </a:xfrm>
          <a:prstGeom prst="rect">
            <a:avLst/>
          </a:prstGeom>
          <a:noFill/>
        </p:spPr>
        <p:txBody>
          <a:bodyPr wrap="none" rtlCol="0">
            <a:spAutoFit/>
          </a:bodyPr>
          <a:lstStyle/>
          <a:p>
            <a:r>
              <a:rPr lang="en-US" sz="1000" dirty="0">
                <a:solidFill>
                  <a:srgbClr val="4D4D4D"/>
                </a:solidFill>
                <a:latin typeface="Arial" panose="020B0604020202020204" pitchFamily="34" charset="0"/>
                <a:cs typeface="Arial" panose="020B0604020202020204" pitchFamily="34" charset="0"/>
              </a:rPr>
              <a:t>Master</a:t>
            </a:r>
            <a:endParaRPr lang="ru-RU" sz="1000" dirty="0">
              <a:solidFill>
                <a:srgbClr val="4D4D4D"/>
              </a:solidFill>
              <a:latin typeface="Arial" panose="020B0604020202020204" pitchFamily="34" charset="0"/>
              <a:cs typeface="Arial" panose="020B0604020202020204" pitchFamily="34" charset="0"/>
            </a:endParaRPr>
          </a:p>
        </p:txBody>
      </p:sp>
      <p:grpSp>
        <p:nvGrpSpPr>
          <p:cNvPr id="64" name="Group 63"/>
          <p:cNvGrpSpPr>
            <a:grpSpLocks noChangeAspect="1"/>
          </p:cNvGrpSpPr>
          <p:nvPr/>
        </p:nvGrpSpPr>
        <p:grpSpPr>
          <a:xfrm>
            <a:off x="5042030" y="2282478"/>
            <a:ext cx="417102" cy="495167"/>
            <a:chOff x="1907967" y="1800559"/>
            <a:chExt cx="302774" cy="359440"/>
          </a:xfrm>
        </p:grpSpPr>
        <p:pic>
          <p:nvPicPr>
            <p:cNvPr id="6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455" y="1800559"/>
              <a:ext cx="263892" cy="35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1907967" y="1904785"/>
              <a:ext cx="302774" cy="156390"/>
            </a:xfrm>
            <a:prstGeom prst="rect">
              <a:avLst/>
            </a:prstGeom>
            <a:noFill/>
          </p:spPr>
          <p:txBody>
            <a:bodyPr wrap="none" rtlCol="0">
              <a:spAutoFit/>
            </a:bodyPr>
            <a:lstStyle/>
            <a:p>
              <a:pPr algn="ctr"/>
              <a:r>
                <a:rPr lang="en-US" sz="800" dirty="0">
                  <a:solidFill>
                    <a:srgbClr val="4D4D4D"/>
                  </a:solidFill>
                  <a:latin typeface="Arial" panose="020B0604020202020204" pitchFamily="34" charset="0"/>
                  <a:cs typeface="Arial" panose="020B0604020202020204" pitchFamily="34" charset="0"/>
                </a:rPr>
                <a:t>NWF</a:t>
              </a:r>
              <a:endParaRPr lang="ru-RU" sz="800" dirty="0">
                <a:solidFill>
                  <a:srgbClr val="4D4D4D"/>
                </a:solidFill>
                <a:latin typeface="Arial" panose="020B0604020202020204" pitchFamily="34" charset="0"/>
                <a:cs typeface="Arial" panose="020B0604020202020204" pitchFamily="34" charset="0"/>
              </a:endParaRPr>
            </a:p>
          </p:txBody>
        </p:sp>
      </p:grpSp>
      <p:sp>
        <p:nvSpPr>
          <p:cNvPr id="68" name="TextBox 67"/>
          <p:cNvSpPr txBox="1"/>
          <p:nvPr/>
        </p:nvSpPr>
        <p:spPr>
          <a:xfrm>
            <a:off x="5410609" y="3105240"/>
            <a:ext cx="646331" cy="246221"/>
          </a:xfrm>
          <a:prstGeom prst="rect">
            <a:avLst/>
          </a:prstGeom>
          <a:noFill/>
        </p:spPr>
        <p:txBody>
          <a:bodyPr wrap="none" rtlCol="0">
            <a:spAutoFit/>
          </a:bodyPr>
          <a:lstStyle/>
          <a:p>
            <a:r>
              <a:rPr lang="en-US" sz="1000" dirty="0">
                <a:solidFill>
                  <a:srgbClr val="4D4D4D"/>
                </a:solidFill>
                <a:latin typeface="Arial" panose="020B0604020202020204" pitchFamily="34" charset="0"/>
                <a:cs typeface="Arial" panose="020B0604020202020204" pitchFamily="34" charset="0"/>
              </a:rPr>
              <a:t>Clashes</a:t>
            </a:r>
            <a:endParaRPr lang="ru-RU" sz="1000" dirty="0">
              <a:solidFill>
                <a:srgbClr val="4D4D4D"/>
              </a:solidFill>
              <a:latin typeface="Arial" panose="020B0604020202020204" pitchFamily="34" charset="0"/>
              <a:cs typeface="Arial" panose="020B0604020202020204" pitchFamily="34" charset="0"/>
            </a:endParaRPr>
          </a:p>
        </p:txBody>
      </p:sp>
      <p:cxnSp>
        <p:nvCxnSpPr>
          <p:cNvPr id="67" name="Elbow Connector 66"/>
          <p:cNvCxnSpPr>
            <a:stCxn id="1027" idx="2"/>
          </p:cNvCxnSpPr>
          <p:nvPr/>
        </p:nvCxnSpPr>
        <p:spPr>
          <a:xfrm rot="5400000">
            <a:off x="3519322" y="2115382"/>
            <a:ext cx="440839" cy="3023303"/>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89" idx="3"/>
            <a:endCxn id="2" idx="2"/>
          </p:cNvCxnSpPr>
          <p:nvPr/>
        </p:nvCxnSpPr>
        <p:spPr>
          <a:xfrm flipV="1">
            <a:off x="2194981" y="3874636"/>
            <a:ext cx="5048732" cy="630687"/>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4" name="Elbow Connector 3"/>
          <p:cNvCxnSpPr>
            <a:stCxn id="1026" idx="0"/>
          </p:cNvCxnSpPr>
          <p:nvPr/>
        </p:nvCxnSpPr>
        <p:spPr>
          <a:xfrm rot="16200000" flipV="1">
            <a:off x="4303511" y="-1045077"/>
            <a:ext cx="859555" cy="5026308"/>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useBgFill="1">
        <p:nvSpPr>
          <p:cNvPr id="16" name="TextBox 15"/>
          <p:cNvSpPr txBox="1"/>
          <p:nvPr/>
        </p:nvSpPr>
        <p:spPr>
          <a:xfrm>
            <a:off x="4417879" y="966671"/>
            <a:ext cx="627095" cy="153888"/>
          </a:xfrm>
          <a:prstGeom prst="rect">
            <a:avLst/>
          </a:prstGeom>
        </p:spPr>
        <p:txBody>
          <a:bodyPr wrap="none" rtlCol="0">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Fix issue</a:t>
            </a:r>
            <a:endParaRPr lang="ru-RU" sz="800" b="1" dirty="0">
              <a:solidFill>
                <a:srgbClr val="4A7EBB"/>
              </a:solidFill>
              <a:latin typeface="Arial" panose="020B0604020202020204" pitchFamily="34" charset="0"/>
              <a:cs typeface="Arial" panose="020B0604020202020204" pitchFamily="34" charset="0"/>
            </a:endParaRPr>
          </a:p>
        </p:txBody>
      </p:sp>
      <p:sp useBgFill="1">
        <p:nvSpPr>
          <p:cNvPr id="36" name="TextBox 35"/>
          <p:cNvSpPr txBox="1"/>
          <p:nvPr/>
        </p:nvSpPr>
        <p:spPr>
          <a:xfrm>
            <a:off x="4362834" y="4449508"/>
            <a:ext cx="740908" cy="153888"/>
          </a:xfrm>
          <a:prstGeom prst="rect">
            <a:avLst/>
          </a:prstGeom>
        </p:spPr>
        <p:txBody>
          <a:bodyPr wrap="none" rtlCol="0">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Open issue</a:t>
            </a:r>
            <a:endParaRPr lang="ru-RU" sz="800" b="1" dirty="0">
              <a:solidFill>
                <a:srgbClr val="4A7EBB"/>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6278" y="1897854"/>
            <a:ext cx="400328" cy="34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Straight Arrow Connector 57"/>
          <p:cNvCxnSpPr>
            <a:stCxn id="50" idx="2"/>
            <a:endCxn id="89" idx="0"/>
          </p:cNvCxnSpPr>
          <p:nvPr/>
        </p:nvCxnSpPr>
        <p:spPr>
          <a:xfrm>
            <a:off x="2010857" y="3903079"/>
            <a:ext cx="2355" cy="416296"/>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76" name="Elbow Connector 75"/>
          <p:cNvCxnSpPr>
            <a:endCxn id="66" idx="1"/>
          </p:cNvCxnSpPr>
          <p:nvPr/>
        </p:nvCxnSpPr>
        <p:spPr>
          <a:xfrm>
            <a:off x="2228088" y="1275175"/>
            <a:ext cx="2813942" cy="1258607"/>
          </a:xfrm>
          <a:prstGeom prst="bentConnector3">
            <a:avLst>
              <a:gd name="adj1" fmla="val 71176"/>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 idx="0"/>
            <a:endCxn id="1026" idx="2"/>
          </p:cNvCxnSpPr>
          <p:nvPr/>
        </p:nvCxnSpPr>
        <p:spPr>
          <a:xfrm flipV="1">
            <a:off x="7243713" y="2241201"/>
            <a:ext cx="2729" cy="1233325"/>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useBgFill="1">
        <p:nvSpPr>
          <p:cNvPr id="96" name="TextBox 95"/>
          <p:cNvSpPr txBox="1"/>
          <p:nvPr/>
        </p:nvSpPr>
        <p:spPr>
          <a:xfrm>
            <a:off x="6674812" y="2800062"/>
            <a:ext cx="1143263" cy="276999"/>
          </a:xfrm>
          <a:prstGeom prst="rect">
            <a:avLst/>
          </a:prstGeom>
        </p:spPr>
        <p:txBody>
          <a:bodyPr wrap="none" rtlCol="0">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View issue in Revit </a:t>
            </a:r>
          </a:p>
          <a:p>
            <a:pPr algn="ctr"/>
            <a:r>
              <a:rPr lang="en-US" sz="800" b="1" dirty="0">
                <a:solidFill>
                  <a:srgbClr val="4A7EBB"/>
                </a:solidFill>
                <a:latin typeface="Arial" panose="020B0604020202020204" pitchFamily="34" charset="0"/>
                <a:cs typeface="Arial" panose="020B0604020202020204" pitchFamily="34" charset="0"/>
              </a:rPr>
              <a:t>and Navisworks</a:t>
            </a:r>
            <a:endParaRPr lang="ru-RU" sz="800" b="1" dirty="0">
              <a:solidFill>
                <a:srgbClr val="4A7EBB"/>
              </a:solidFill>
              <a:latin typeface="Arial" panose="020B0604020202020204" pitchFamily="34" charset="0"/>
              <a:cs typeface="Arial" panose="020B0604020202020204" pitchFamily="34" charset="0"/>
            </a:endParaRPr>
          </a:p>
        </p:txBody>
      </p:sp>
      <p:sp useBgFill="1">
        <p:nvSpPr>
          <p:cNvPr id="117" name="TextBox 116"/>
          <p:cNvSpPr txBox="1"/>
          <p:nvPr/>
        </p:nvSpPr>
        <p:spPr>
          <a:xfrm>
            <a:off x="2419671" y="3591911"/>
            <a:ext cx="566181" cy="153888"/>
          </a:xfrm>
          <a:prstGeom prst="rect">
            <a:avLst/>
          </a:prstGeom>
        </p:spPr>
        <p:txBody>
          <a:bodyPr wrap="none" rtlCol="0">
            <a:spAutoFit/>
          </a:bodyPr>
          <a:lstStyle/>
          <a:p>
            <a:pPr>
              <a:lnSpc>
                <a:spcPct val="50000"/>
              </a:lnSpc>
            </a:pPr>
            <a:r>
              <a:rPr lang="en-US" sz="800" b="1" dirty="0">
                <a:solidFill>
                  <a:schemeClr val="tx1">
                    <a:lumMod val="50000"/>
                    <a:lumOff val="50000"/>
                  </a:schemeClr>
                </a:solidFill>
                <a:latin typeface="Arial" panose="020B0604020202020204" pitchFamily="34" charset="0"/>
                <a:cs typeface="Arial" panose="020B0604020202020204" pitchFamily="34" charset="0"/>
              </a:rPr>
              <a:t>Append</a:t>
            </a:r>
            <a:endParaRPr lang="ru-RU" sz="800" b="1" dirty="0">
              <a:solidFill>
                <a:schemeClr val="tx1">
                  <a:lumMod val="50000"/>
                  <a:lumOff val="50000"/>
                </a:schemeClr>
              </a:solidFill>
              <a:latin typeface="Arial" panose="020B0604020202020204" pitchFamily="34" charset="0"/>
              <a:cs typeface="Arial" panose="020B0604020202020204" pitchFamily="34" charset="0"/>
            </a:endParaRPr>
          </a:p>
        </p:txBody>
      </p:sp>
      <p:sp useBgFill="1">
        <p:nvSpPr>
          <p:cNvPr id="122" name="TextBox 121"/>
          <p:cNvSpPr txBox="1"/>
          <p:nvPr/>
        </p:nvSpPr>
        <p:spPr>
          <a:xfrm>
            <a:off x="2410343" y="2928094"/>
            <a:ext cx="566181" cy="153888"/>
          </a:xfrm>
          <a:prstGeom prst="rect">
            <a:avLst/>
          </a:prstGeom>
        </p:spPr>
        <p:txBody>
          <a:bodyPr wrap="none" rtlCol="0">
            <a:spAutoFit/>
          </a:bodyPr>
          <a:lstStyle/>
          <a:p>
            <a:pPr>
              <a:lnSpc>
                <a:spcPct val="50000"/>
              </a:lnSpc>
            </a:pPr>
            <a:r>
              <a:rPr lang="en-US" sz="800" b="1" dirty="0">
                <a:solidFill>
                  <a:schemeClr val="tx1">
                    <a:lumMod val="50000"/>
                    <a:lumOff val="50000"/>
                  </a:schemeClr>
                </a:solidFill>
                <a:latin typeface="Arial" panose="020B0604020202020204" pitchFamily="34" charset="0"/>
                <a:cs typeface="Arial" panose="020B0604020202020204" pitchFamily="34" charset="0"/>
              </a:rPr>
              <a:t>Append</a:t>
            </a:r>
            <a:endParaRPr lang="ru-RU" sz="800" b="1" dirty="0">
              <a:solidFill>
                <a:schemeClr val="tx1">
                  <a:lumMod val="50000"/>
                  <a:lumOff val="50000"/>
                </a:schemeClr>
              </a:solidFill>
              <a:latin typeface="Arial" panose="020B0604020202020204" pitchFamily="34" charset="0"/>
              <a:cs typeface="Arial" panose="020B0604020202020204" pitchFamily="34" charset="0"/>
            </a:endParaRPr>
          </a:p>
        </p:txBody>
      </p:sp>
      <p:sp useBgFill="1">
        <p:nvSpPr>
          <p:cNvPr id="124" name="TextBox 123"/>
          <p:cNvSpPr txBox="1"/>
          <p:nvPr/>
        </p:nvSpPr>
        <p:spPr>
          <a:xfrm>
            <a:off x="1753262" y="2458489"/>
            <a:ext cx="510076" cy="107722"/>
          </a:xfrm>
          <a:prstGeom prst="rect">
            <a:avLst/>
          </a:prstGeom>
        </p:spPr>
        <p:txBody>
          <a:bodyPr wrap="none" bIns="0" rtlCol="0" anchor="b">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Export</a:t>
            </a:r>
            <a:endParaRPr lang="ru-RU" sz="800" b="1" dirty="0">
              <a:solidFill>
                <a:srgbClr val="4A7EBB"/>
              </a:solidFill>
              <a:latin typeface="Arial" panose="020B0604020202020204" pitchFamily="34" charset="0"/>
              <a:cs typeface="Arial" panose="020B0604020202020204" pitchFamily="34" charset="0"/>
            </a:endParaRPr>
          </a:p>
        </p:txBody>
      </p:sp>
      <p:sp useBgFill="1">
        <p:nvSpPr>
          <p:cNvPr id="125" name="TextBox 124"/>
          <p:cNvSpPr txBox="1"/>
          <p:nvPr/>
        </p:nvSpPr>
        <p:spPr>
          <a:xfrm>
            <a:off x="1572355" y="3265571"/>
            <a:ext cx="875561" cy="107722"/>
          </a:xfrm>
          <a:prstGeom prst="rect">
            <a:avLst/>
          </a:prstGeom>
        </p:spPr>
        <p:txBody>
          <a:bodyPr wrap="none" bIns="0" rtlCol="0" anchor="b">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Sync to Cloud</a:t>
            </a:r>
            <a:endParaRPr lang="ru-RU" sz="800" b="1" dirty="0">
              <a:solidFill>
                <a:srgbClr val="4A7EBB"/>
              </a:solidFill>
              <a:latin typeface="Arial" panose="020B0604020202020204" pitchFamily="34" charset="0"/>
              <a:cs typeface="Arial" panose="020B0604020202020204" pitchFamily="34" charset="0"/>
            </a:endParaRPr>
          </a:p>
        </p:txBody>
      </p:sp>
      <p:sp useBgFill="1">
        <p:nvSpPr>
          <p:cNvPr id="126" name="TextBox 125"/>
          <p:cNvSpPr txBox="1"/>
          <p:nvPr/>
        </p:nvSpPr>
        <p:spPr>
          <a:xfrm>
            <a:off x="1809978" y="1557471"/>
            <a:ext cx="396262" cy="115673"/>
          </a:xfrm>
          <a:prstGeom prst="rect">
            <a:avLst/>
          </a:prstGeom>
        </p:spPr>
        <p:txBody>
          <a:bodyPr wrap="none" bIns="0" rtlCol="0" anchor="b">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Link</a:t>
            </a:r>
            <a:endParaRPr lang="ru-RU" sz="800" b="1" dirty="0">
              <a:solidFill>
                <a:srgbClr val="4A7EBB"/>
              </a:solidFill>
              <a:latin typeface="Arial" panose="020B0604020202020204" pitchFamily="34" charset="0"/>
              <a:cs typeface="Arial" panose="020B0604020202020204" pitchFamily="34" charset="0"/>
            </a:endParaRPr>
          </a:p>
        </p:txBody>
      </p:sp>
      <p:sp useBgFill="1">
        <p:nvSpPr>
          <p:cNvPr id="129" name="TextBox 128"/>
          <p:cNvSpPr txBox="1"/>
          <p:nvPr/>
        </p:nvSpPr>
        <p:spPr>
          <a:xfrm>
            <a:off x="3343883" y="3788017"/>
            <a:ext cx="510076" cy="153888"/>
          </a:xfrm>
          <a:prstGeom prst="rect">
            <a:avLst/>
          </a:prstGeom>
        </p:spPr>
        <p:txBody>
          <a:bodyPr wrap="none" rtlCol="0">
            <a:spAutoFit/>
          </a:bodyPr>
          <a:lstStyle/>
          <a:p>
            <a:pPr>
              <a:lnSpc>
                <a:spcPct val="50000"/>
              </a:lnSpc>
            </a:pPr>
            <a:r>
              <a:rPr lang="en-US" sz="800" b="1" dirty="0">
                <a:solidFill>
                  <a:srgbClr val="4A7EBB"/>
                </a:solidFill>
                <a:latin typeface="Arial" panose="020B0604020202020204" pitchFamily="34" charset="0"/>
                <a:cs typeface="Arial" panose="020B0604020202020204" pitchFamily="34" charset="0"/>
              </a:rPr>
              <a:t>Export</a:t>
            </a:r>
            <a:endParaRPr lang="ru-RU" sz="800" b="1" dirty="0">
              <a:solidFill>
                <a:srgbClr val="4A7EBB"/>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0876" y="3040854"/>
            <a:ext cx="361031"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6826" y="2308980"/>
            <a:ext cx="447105" cy="43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45" name="Elbow Connector 1044"/>
          <p:cNvCxnSpPr>
            <a:endCxn id="1043" idx="0"/>
          </p:cNvCxnSpPr>
          <p:nvPr/>
        </p:nvCxnSpPr>
        <p:spPr>
          <a:xfrm>
            <a:off x="2216944" y="2160360"/>
            <a:ext cx="973435" cy="148620"/>
          </a:xfrm>
          <a:prstGeom prst="bentConnector2">
            <a:avLst/>
          </a:prstGeom>
          <a:ln w="12700">
            <a:solidFill>
              <a:srgbClr val="990099"/>
            </a:solidFill>
            <a:tailEnd type="stealth"/>
          </a:ln>
        </p:spPr>
        <p:style>
          <a:lnRef idx="1">
            <a:schemeClr val="accent1"/>
          </a:lnRef>
          <a:fillRef idx="0">
            <a:schemeClr val="accent1"/>
          </a:fillRef>
          <a:effectRef idx="0">
            <a:schemeClr val="accent1"/>
          </a:effectRef>
          <a:fontRef idx="minor">
            <a:schemeClr val="tx1"/>
          </a:fontRef>
        </p:style>
      </p:cxnSp>
      <p:cxnSp>
        <p:nvCxnSpPr>
          <p:cNvPr id="1047" name="Elbow Connector 1046"/>
          <p:cNvCxnSpPr>
            <a:stCxn id="1043" idx="2"/>
          </p:cNvCxnSpPr>
          <p:nvPr/>
        </p:nvCxnSpPr>
        <p:spPr>
          <a:xfrm rot="5400000">
            <a:off x="2651557" y="2325039"/>
            <a:ext cx="115355" cy="962291"/>
          </a:xfrm>
          <a:prstGeom prst="bentConnector2">
            <a:avLst/>
          </a:prstGeom>
          <a:ln w="12700">
            <a:solidFill>
              <a:srgbClr val="990099"/>
            </a:solidFill>
            <a:tailEnd type="stealth"/>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364056" y="2327471"/>
            <a:ext cx="758541" cy="400110"/>
          </a:xfrm>
          <a:prstGeom prst="rect">
            <a:avLst/>
          </a:prstGeom>
          <a:noFill/>
        </p:spPr>
        <p:txBody>
          <a:bodyPr wrap="none" rtlCol="0">
            <a:spAutoFit/>
          </a:bodyPr>
          <a:lstStyle/>
          <a:p>
            <a:r>
              <a:rPr lang="en-US" sz="1000" dirty="0">
                <a:solidFill>
                  <a:srgbClr val="4D4D4D"/>
                </a:solidFill>
                <a:latin typeface="Arial" panose="020B0604020202020204" pitchFamily="34" charset="0"/>
                <a:cs typeface="Arial" panose="020B0604020202020204" pitchFamily="34" charset="0"/>
              </a:rPr>
              <a:t>Export </a:t>
            </a:r>
            <a:br>
              <a:rPr lang="en-US" sz="1000" dirty="0">
                <a:solidFill>
                  <a:srgbClr val="4D4D4D"/>
                </a:solidFill>
                <a:latin typeface="Arial" panose="020B0604020202020204" pitchFamily="34" charset="0"/>
                <a:cs typeface="Arial" panose="020B0604020202020204" pitchFamily="34" charset="0"/>
              </a:rPr>
            </a:br>
            <a:r>
              <a:rPr lang="en-US" sz="1000" dirty="0">
                <a:solidFill>
                  <a:srgbClr val="4D4D4D"/>
                </a:solidFill>
                <a:latin typeface="Arial" panose="020B0604020202020204" pitchFamily="34" charset="0"/>
                <a:cs typeface="Arial" panose="020B0604020202020204" pitchFamily="34" charset="0"/>
              </a:rPr>
              <a:t>Scheduler</a:t>
            </a:r>
            <a:endParaRPr lang="ru-RU" sz="1000" dirty="0">
              <a:solidFill>
                <a:srgbClr val="4D4D4D"/>
              </a:solidFill>
              <a:latin typeface="Arial" panose="020B0604020202020204" pitchFamily="34" charset="0"/>
              <a:cs typeface="Arial" panose="020B0604020202020204" pitchFamily="34" charset="0"/>
            </a:endParaRPr>
          </a:p>
        </p:txBody>
      </p:sp>
      <p:cxnSp>
        <p:nvCxnSpPr>
          <p:cNvPr id="153" name="Straight Arrow Connector 152"/>
          <p:cNvCxnSpPr>
            <a:stCxn id="6146" idx="2"/>
            <a:endCxn id="65" idx="0"/>
          </p:cNvCxnSpPr>
          <p:nvPr/>
        </p:nvCxnSpPr>
        <p:spPr>
          <a:xfrm>
            <a:off x="5244777" y="1976315"/>
            <a:ext cx="3113" cy="306163"/>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65" idx="2"/>
            <a:endCxn id="1027" idx="0"/>
          </p:cNvCxnSpPr>
          <p:nvPr/>
        </p:nvCxnSpPr>
        <p:spPr>
          <a:xfrm>
            <a:off x="5247890" y="2777645"/>
            <a:ext cx="3502" cy="263209"/>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useBgFill="1">
        <p:nvSpPr>
          <p:cNvPr id="234" name="TextBox 233"/>
          <p:cNvSpPr txBox="1"/>
          <p:nvPr/>
        </p:nvSpPr>
        <p:spPr>
          <a:xfrm>
            <a:off x="1630805" y="4057366"/>
            <a:ext cx="750526" cy="107722"/>
          </a:xfrm>
          <a:prstGeom prst="rect">
            <a:avLst/>
          </a:prstGeom>
        </p:spPr>
        <p:txBody>
          <a:bodyPr wrap="none" bIns="0" rtlCol="0" anchor="b">
            <a:spAutoFit/>
          </a:bodyPr>
          <a:lstStyle/>
          <a:p>
            <a:pPr algn="ctr">
              <a:lnSpc>
                <a:spcPct val="50000"/>
              </a:lnSpc>
            </a:pPr>
            <a:r>
              <a:rPr lang="en-US" sz="800" b="1" dirty="0">
                <a:solidFill>
                  <a:srgbClr val="4A7EBB"/>
                </a:solidFill>
                <a:latin typeface="Arial" panose="020B0604020202020204" pitchFamily="34" charset="0"/>
                <a:cs typeface="Arial" panose="020B0604020202020204" pitchFamily="34" charset="0"/>
              </a:rPr>
              <a:t>Collaborate</a:t>
            </a:r>
            <a:endParaRPr lang="ru-RU" sz="800" b="1" dirty="0">
              <a:solidFill>
                <a:srgbClr val="4A7EBB"/>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3200" b="1" dirty="0">
                <a:cs typeface="Arial" panose="020B0604020202020204" pitchFamily="34" charset="0"/>
              </a:rPr>
              <a:t>Typical workflow for Architectural firms</a:t>
            </a:r>
            <a:endParaRPr lang="ru-RU" sz="3200" dirty="0"/>
          </a:p>
        </p:txBody>
      </p:sp>
    </p:spTree>
    <p:extLst>
      <p:ext uri="{BB962C8B-B14F-4D97-AF65-F5344CB8AC3E}">
        <p14:creationId xmlns:p14="http://schemas.microsoft.com/office/powerpoint/2010/main" val="395314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cs typeface="Arial" panose="020B0604020202020204" pitchFamily="34" charset="0"/>
              </a:rPr>
              <a:t>Workflow example for General Contractor</a:t>
            </a:r>
            <a:endParaRPr lang="ru-RU" sz="3200" dirty="0"/>
          </a:p>
        </p:txBody>
      </p:sp>
      <p:cxnSp>
        <p:nvCxnSpPr>
          <p:cNvPr id="29" name="Straight Connector 2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631247" y="2640275"/>
            <a:ext cx="1828800" cy="457200"/>
            <a:chOff x="2701176" y="2351639"/>
            <a:chExt cx="1024130" cy="315360"/>
          </a:xfrm>
          <a:solidFill>
            <a:srgbClr val="990099"/>
          </a:solidFill>
        </p:grpSpPr>
        <p:sp>
          <p:nvSpPr>
            <p:cNvPr id="5" name="Rounded Rectangle 4"/>
            <p:cNvSpPr/>
            <p:nvPr/>
          </p:nvSpPr>
          <p:spPr>
            <a:xfrm>
              <a:off x="2701176" y="2351639"/>
              <a:ext cx="1024130" cy="315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2716571" y="2367034"/>
              <a:ext cx="993340" cy="284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manager (PM)</a:t>
              </a:r>
            </a:p>
            <a:p>
              <a:pPr lvl="0" algn="ctr" defTabSz="355600">
                <a:spcBef>
                  <a:spcPct val="0"/>
                </a:spcBef>
              </a:pPr>
              <a:r>
                <a:rPr lang="en-US" sz="1000" kern="1200" dirty="0">
                  <a:latin typeface="Arial" panose="020B0604020202020204" pitchFamily="34" charset="0"/>
                  <a:cs typeface="Arial" panose="020B0604020202020204" pitchFamily="34" charset="0"/>
                </a:rPr>
                <a:t>Contractor</a:t>
              </a:r>
              <a:endParaRPr lang="ru-RU" sz="1000" kern="1200" dirty="0">
                <a:latin typeface="Arial" panose="020B0604020202020204" pitchFamily="34" charset="0"/>
                <a:cs typeface="Arial" panose="020B0604020202020204" pitchFamily="34" charset="0"/>
              </a:endParaRPr>
            </a:p>
          </p:txBody>
        </p:sp>
      </p:grpSp>
      <p:grpSp>
        <p:nvGrpSpPr>
          <p:cNvPr id="7" name="Group 6"/>
          <p:cNvGrpSpPr/>
          <p:nvPr/>
        </p:nvGrpSpPr>
        <p:grpSpPr>
          <a:xfrm>
            <a:off x="2633487" y="811475"/>
            <a:ext cx="1828800" cy="457200"/>
            <a:chOff x="601259" y="1353876"/>
            <a:chExt cx="1025872" cy="315360"/>
          </a:xfrm>
        </p:grpSpPr>
        <p:sp>
          <p:nvSpPr>
            <p:cNvPr id="8" name="Rounded Rectangle 7"/>
            <p:cNvSpPr/>
            <p:nvPr/>
          </p:nvSpPr>
          <p:spPr>
            <a:xfrm>
              <a:off x="601259" y="1353876"/>
              <a:ext cx="1025872" cy="315360"/>
            </a:xfrm>
            <a:prstGeom prst="roundRect">
              <a:avLst/>
            </a:prstGeom>
            <a:solidFill>
              <a:srgbClr val="008AD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616654" y="1369271"/>
              <a:ext cx="995082" cy="284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Detailers/MEP subs</a:t>
              </a:r>
            </a:p>
            <a:p>
              <a:pPr lvl="0" algn="ctr" defTabSz="355600">
                <a:spcBef>
                  <a:spcPct val="0"/>
                </a:spcBef>
              </a:pPr>
              <a:r>
                <a:rPr lang="en-US" sz="1000" kern="1200" dirty="0">
                  <a:latin typeface="Arial" panose="020B0604020202020204" pitchFamily="34" charset="0"/>
                  <a:cs typeface="Arial" panose="020B0604020202020204" pitchFamily="34" charset="0"/>
                </a:rPr>
                <a:t>Arch firm</a:t>
              </a:r>
              <a:endParaRPr lang="ru-RU" sz="1000" kern="1200" dirty="0">
                <a:latin typeface="Arial" panose="020B0604020202020204" pitchFamily="34" charset="0"/>
                <a:cs typeface="Arial" panose="020B0604020202020204" pitchFamily="34" charset="0"/>
              </a:endParaRPr>
            </a:p>
          </p:txBody>
        </p:sp>
      </p:grpSp>
      <p:grpSp>
        <p:nvGrpSpPr>
          <p:cNvPr id="10" name="Group 9"/>
          <p:cNvGrpSpPr/>
          <p:nvPr/>
        </p:nvGrpSpPr>
        <p:grpSpPr>
          <a:xfrm>
            <a:off x="2633485" y="1725875"/>
            <a:ext cx="1828800" cy="457200"/>
            <a:chOff x="923177" y="2347650"/>
            <a:chExt cx="1024130" cy="315360"/>
          </a:xfrm>
        </p:grpSpPr>
        <p:sp>
          <p:nvSpPr>
            <p:cNvPr id="11" name="Rounded Rectangle 10"/>
            <p:cNvSpPr/>
            <p:nvPr/>
          </p:nvSpPr>
          <p:spPr>
            <a:xfrm>
              <a:off x="923177" y="2347650"/>
              <a:ext cx="1024130" cy="315360"/>
            </a:xfrm>
            <a:prstGeom prst="roundRect">
              <a:avLst/>
            </a:prstGeom>
            <a:solidFill>
              <a:srgbClr val="008AD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938572" y="2363045"/>
              <a:ext cx="993340" cy="284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 manager (PM)</a:t>
              </a:r>
            </a:p>
            <a:p>
              <a:pPr lvl="0" algn="ctr" defTabSz="355600">
                <a:spcBef>
                  <a:spcPct val="0"/>
                </a:spcBef>
              </a:pPr>
              <a:r>
                <a:rPr lang="en-US" sz="1000" kern="1200" dirty="0">
                  <a:latin typeface="Arial" panose="020B0604020202020204" pitchFamily="34" charset="0"/>
                  <a:cs typeface="Arial" panose="020B0604020202020204" pitchFamily="34" charset="0"/>
                </a:rPr>
                <a:t>Arch firm</a:t>
              </a:r>
              <a:endParaRPr lang="ru-RU" sz="1000" kern="1200" dirty="0">
                <a:latin typeface="Arial" panose="020B0604020202020204" pitchFamily="34" charset="0"/>
                <a:cs typeface="Arial" panose="020B0604020202020204" pitchFamily="34" charset="0"/>
              </a:endParaRPr>
            </a:p>
          </p:txBody>
        </p:sp>
      </p:grpSp>
      <p:grpSp>
        <p:nvGrpSpPr>
          <p:cNvPr id="13" name="Group 12"/>
          <p:cNvGrpSpPr/>
          <p:nvPr/>
        </p:nvGrpSpPr>
        <p:grpSpPr>
          <a:xfrm>
            <a:off x="2633487" y="3554675"/>
            <a:ext cx="1828800" cy="457200"/>
            <a:chOff x="1683737" y="587609"/>
            <a:chExt cx="1024130" cy="315360"/>
          </a:xfrm>
          <a:solidFill>
            <a:srgbClr val="990099"/>
          </a:solidFill>
        </p:grpSpPr>
        <p:sp>
          <p:nvSpPr>
            <p:cNvPr id="14" name="Rounded Rectangle 13"/>
            <p:cNvSpPr/>
            <p:nvPr/>
          </p:nvSpPr>
          <p:spPr>
            <a:xfrm>
              <a:off x="1683737" y="587609"/>
              <a:ext cx="1024130" cy="315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1699133" y="603004"/>
              <a:ext cx="993340" cy="284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 reporter</a:t>
              </a:r>
            </a:p>
            <a:p>
              <a:pPr lvl="0" algn="ctr" defTabSz="355600">
                <a:spcBef>
                  <a:spcPct val="0"/>
                </a:spcBef>
              </a:pPr>
              <a:r>
                <a:rPr lang="en-US" sz="1000" kern="1200" dirty="0">
                  <a:latin typeface="Arial" panose="020B0604020202020204" pitchFamily="34" charset="0"/>
                  <a:cs typeface="Arial" panose="020B0604020202020204" pitchFamily="34" charset="0"/>
                </a:rPr>
                <a:t>Contractor</a:t>
              </a:r>
              <a:endParaRPr lang="ru-RU" sz="1000" kern="1200" dirty="0">
                <a:latin typeface="Arial" panose="020B0604020202020204" pitchFamily="34" charset="0"/>
                <a:cs typeface="Arial" panose="020B0604020202020204" pitchFamily="34" charset="0"/>
              </a:endParaRPr>
            </a:p>
          </p:txBody>
        </p:sp>
      </p:grpSp>
      <p:grpSp>
        <p:nvGrpSpPr>
          <p:cNvPr id="16" name="Group 15"/>
          <p:cNvGrpSpPr/>
          <p:nvPr/>
        </p:nvGrpSpPr>
        <p:grpSpPr>
          <a:xfrm>
            <a:off x="2633486" y="4446756"/>
            <a:ext cx="1828800" cy="457200"/>
            <a:chOff x="3027568" y="1354917"/>
            <a:chExt cx="1024130" cy="315360"/>
          </a:xfrm>
          <a:solidFill>
            <a:srgbClr val="990099"/>
          </a:solidFill>
        </p:grpSpPr>
        <p:sp>
          <p:nvSpPr>
            <p:cNvPr id="17" name="Rounded Rectangle 16"/>
            <p:cNvSpPr/>
            <p:nvPr/>
          </p:nvSpPr>
          <p:spPr>
            <a:xfrm>
              <a:off x="3027568" y="1354917"/>
              <a:ext cx="1024130" cy="315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3042964" y="1370313"/>
              <a:ext cx="993340" cy="284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Manager</a:t>
              </a:r>
            </a:p>
            <a:p>
              <a:pPr lvl="0" algn="ctr" defTabSz="355600">
                <a:spcBef>
                  <a:spcPct val="0"/>
                </a:spcBef>
              </a:pPr>
              <a:r>
                <a:rPr lang="en-US" sz="1000" kern="1200" dirty="0">
                  <a:latin typeface="Arial" panose="020B0604020202020204" pitchFamily="34" charset="0"/>
                  <a:cs typeface="Arial" panose="020B0604020202020204" pitchFamily="34" charset="0"/>
                </a:rPr>
                <a:t>Contractor</a:t>
              </a:r>
              <a:endParaRPr lang="ru-RU" sz="1000" kern="1200" dirty="0">
                <a:latin typeface="Arial" panose="020B0604020202020204" pitchFamily="34" charset="0"/>
                <a:cs typeface="Arial" panose="020B0604020202020204" pitchFamily="34" charset="0"/>
              </a:endParaRPr>
            </a:p>
          </p:txBody>
        </p:sp>
      </p:grpSp>
      <p:cxnSp>
        <p:nvCxnSpPr>
          <p:cNvPr id="20" name="Straight Arrow Connector 19"/>
          <p:cNvCxnSpPr>
            <a:stCxn id="5172" idx="0"/>
            <a:endCxn id="17" idx="0"/>
          </p:cNvCxnSpPr>
          <p:nvPr/>
        </p:nvCxnSpPr>
        <p:spPr>
          <a:xfrm flipH="1">
            <a:off x="3547886" y="4017568"/>
            <a:ext cx="10311" cy="429188"/>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 idx="2"/>
            <a:endCxn id="12" idx="0"/>
          </p:cNvCxnSpPr>
          <p:nvPr/>
        </p:nvCxnSpPr>
        <p:spPr>
          <a:xfrm rot="5400000">
            <a:off x="3308127" y="1508433"/>
            <a:ext cx="479519" cy="2"/>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a:endCxn id="5" idx="0"/>
          </p:cNvCxnSpPr>
          <p:nvPr/>
        </p:nvCxnSpPr>
        <p:spPr>
          <a:xfrm flipH="1">
            <a:off x="3545647" y="2160756"/>
            <a:ext cx="2238" cy="479519"/>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15" idx="0"/>
          </p:cNvCxnSpPr>
          <p:nvPr/>
        </p:nvCxnSpPr>
        <p:spPr>
          <a:xfrm>
            <a:off x="3545647" y="3097475"/>
            <a:ext cx="2242" cy="479519"/>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400800" y="2095595"/>
            <a:ext cx="1828800" cy="457200"/>
            <a:chOff x="4606822" y="2141180"/>
            <a:chExt cx="1221154" cy="843474"/>
          </a:xfrm>
          <a:solidFill>
            <a:srgbClr val="009900"/>
          </a:solidFill>
        </p:grpSpPr>
        <p:sp>
          <p:nvSpPr>
            <p:cNvPr id="38" name="Rounded Rectangle 37"/>
            <p:cNvSpPr/>
            <p:nvPr/>
          </p:nvSpPr>
          <p:spPr>
            <a:xfrm>
              <a:off x="4606822" y="2141180"/>
              <a:ext cx="1221154" cy="8434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4"/>
            <p:cNvSpPr/>
            <p:nvPr/>
          </p:nvSpPr>
          <p:spPr>
            <a:xfrm>
              <a:off x="4647997" y="2233474"/>
              <a:ext cx="1138803" cy="6650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622300">
                <a:spcBef>
                  <a:spcPct val="0"/>
                </a:spcBef>
              </a:pP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 reporter</a:t>
              </a:r>
            </a:p>
            <a:p>
              <a:pPr lvl="0" algn="ctr" defTabSz="622300">
                <a:spcBef>
                  <a:spcPct val="0"/>
                </a:spcBef>
              </a:pPr>
              <a:r>
                <a:rPr lang="en-US" sz="1000" dirty="0">
                  <a:latin typeface="Arial" panose="020B0604020202020204" pitchFamily="34" charset="0"/>
                  <a:cs typeface="Arial" panose="020B0604020202020204" pitchFamily="34" charset="0"/>
                </a:rPr>
                <a:t>Audit companies</a:t>
              </a:r>
            </a:p>
            <a:p>
              <a:pPr lvl="0" algn="ctr" defTabSz="622300">
                <a:spcBef>
                  <a:spcPct val="0"/>
                </a:spcBef>
              </a:pPr>
              <a:r>
                <a:rPr lang="en-US" sz="700" i="1" dirty="0">
                  <a:latin typeface="Arial" panose="020B0604020202020204" pitchFamily="34" charset="0"/>
                  <a:cs typeface="Arial" panose="020B0604020202020204" pitchFamily="34" charset="0"/>
                </a:rPr>
                <a:t>*all  company’s team as watchers</a:t>
              </a:r>
              <a:endParaRPr lang="ru-RU" sz="700" i="1" dirty="0">
                <a:latin typeface="Arial" panose="020B0604020202020204" pitchFamily="34" charset="0"/>
                <a:cs typeface="Arial" panose="020B0604020202020204" pitchFamily="34" charset="0"/>
              </a:endParaRPr>
            </a:p>
          </p:txBody>
        </p:sp>
      </p:grpSp>
      <p:grpSp>
        <p:nvGrpSpPr>
          <p:cNvPr id="40" name="Group 39"/>
          <p:cNvGrpSpPr/>
          <p:nvPr/>
        </p:nvGrpSpPr>
        <p:grpSpPr>
          <a:xfrm>
            <a:off x="6389023" y="3162395"/>
            <a:ext cx="1828800" cy="457200"/>
            <a:chOff x="4606822" y="2141180"/>
            <a:chExt cx="1221154" cy="843474"/>
          </a:xfrm>
          <a:solidFill>
            <a:srgbClr val="003399"/>
          </a:solidFill>
        </p:grpSpPr>
        <p:sp>
          <p:nvSpPr>
            <p:cNvPr id="41" name="Rounded Rectangle 40"/>
            <p:cNvSpPr/>
            <p:nvPr/>
          </p:nvSpPr>
          <p:spPr>
            <a:xfrm>
              <a:off x="4606822" y="2141180"/>
              <a:ext cx="1221154" cy="8434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ounded Rectangle 4"/>
            <p:cNvSpPr/>
            <p:nvPr/>
          </p:nvSpPr>
          <p:spPr>
            <a:xfrm>
              <a:off x="4655861" y="2197285"/>
              <a:ext cx="1138804" cy="70289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622300">
                <a:spcBef>
                  <a:spcPct val="0"/>
                </a:spcBef>
              </a:pP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 reporter</a:t>
              </a:r>
            </a:p>
            <a:p>
              <a:pPr lvl="0" algn="ctr" defTabSz="622300">
                <a:spcBef>
                  <a:spcPct val="0"/>
                </a:spcBef>
              </a:pPr>
              <a:r>
                <a:rPr lang="en-US" sz="1000" dirty="0">
                  <a:latin typeface="Arial" panose="020B0604020202020204" pitchFamily="34" charset="0"/>
                  <a:cs typeface="Arial" panose="020B0604020202020204" pitchFamily="34" charset="0"/>
                </a:rPr>
                <a:t>Project’s Owner</a:t>
              </a:r>
            </a:p>
            <a:p>
              <a:pPr algn="ctr" defTabSz="622300">
                <a:spcBef>
                  <a:spcPct val="0"/>
                </a:spcBef>
              </a:pPr>
              <a:r>
                <a:rPr lang="en-US" sz="700" i="1" dirty="0">
                  <a:latin typeface="Arial" panose="020B0604020202020204" pitchFamily="34" charset="0"/>
                  <a:cs typeface="Arial" panose="020B0604020202020204" pitchFamily="34" charset="0"/>
                </a:rPr>
                <a:t>*all  owner’s team as watchers</a:t>
              </a:r>
              <a:endParaRPr lang="ru-RU" sz="700" i="1" dirty="0">
                <a:latin typeface="Arial" panose="020B0604020202020204" pitchFamily="34" charset="0"/>
                <a:cs typeface="Arial" panose="020B0604020202020204" pitchFamily="34" charset="0"/>
              </a:endParaRPr>
            </a:p>
          </p:txBody>
        </p:sp>
      </p:gr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3233" y="4103832"/>
            <a:ext cx="251803" cy="213566"/>
          </a:xfrm>
          <a:prstGeom prst="rect">
            <a:avLst/>
          </a:prstGeom>
          <a:noFill/>
          <a:ln w="254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683" y="3175189"/>
            <a:ext cx="252412" cy="258215"/>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7" name="TextBox 56"/>
          <p:cNvSpPr txBox="1"/>
          <p:nvPr/>
        </p:nvSpPr>
        <p:spPr>
          <a:xfrm>
            <a:off x="3675036" y="4007951"/>
            <a:ext cx="1579731" cy="461665"/>
          </a:xfrm>
          <a:prstGeom prst="rect">
            <a:avLst/>
          </a:prstGeom>
          <a:noFill/>
        </p:spPr>
        <p:txBody>
          <a:bodyPr wrap="square" rtlCol="0">
            <a:spAutoFit/>
          </a:bodyPr>
          <a:lstStyle/>
          <a:p>
            <a:r>
              <a:rPr lang="en-US" sz="800" dirty="0">
                <a:solidFill>
                  <a:srgbClr val="4D4D4D"/>
                </a:solidFill>
                <a:latin typeface="Arial" panose="020B0604020202020204" pitchFamily="34" charset="0"/>
                <a:cs typeface="Arial" panose="020B0604020202020204" pitchFamily="34" charset="0"/>
              </a:rPr>
              <a:t>Issue status: Open</a:t>
            </a:r>
          </a:p>
          <a:p>
            <a:r>
              <a:rPr lang="en-US" sz="800" dirty="0">
                <a:solidFill>
                  <a:srgbClr val="4D4D4D"/>
                </a:solidFill>
                <a:latin typeface="Arial" panose="020B0604020202020204" pitchFamily="34" charset="0"/>
                <a:cs typeface="Arial" panose="020B0604020202020204" pitchFamily="34" charset="0"/>
              </a:rPr>
              <a:t>Assignee: Manager</a:t>
            </a:r>
          </a:p>
          <a:p>
            <a:r>
              <a:rPr lang="en-US" sz="800" dirty="0">
                <a:solidFill>
                  <a:srgbClr val="4D4D4D"/>
                </a:solidFill>
                <a:latin typeface="Arial" panose="020B0604020202020204" pitchFamily="34" charset="0"/>
                <a:cs typeface="Arial" panose="020B0604020202020204" pitchFamily="34" charset="0"/>
              </a:rPr>
              <a:t>Goal: For approval</a:t>
            </a:r>
            <a:endParaRPr lang="ru-RU" sz="800" dirty="0">
              <a:solidFill>
                <a:srgbClr val="4D4D4D"/>
              </a:solidFill>
              <a:latin typeface="Arial" panose="020B0604020202020204" pitchFamily="34" charset="0"/>
              <a:cs typeface="Arial" panose="020B0604020202020204" pitchFamily="34" charset="0"/>
            </a:endParaRPr>
          </a:p>
        </p:txBody>
      </p:sp>
      <p:grpSp>
        <p:nvGrpSpPr>
          <p:cNvPr id="61" name="Group 60"/>
          <p:cNvGrpSpPr>
            <a:grpSpLocks noChangeAspect="1"/>
          </p:cNvGrpSpPr>
          <p:nvPr/>
        </p:nvGrpSpPr>
        <p:grpSpPr>
          <a:xfrm>
            <a:off x="3368748" y="2236956"/>
            <a:ext cx="338554" cy="294741"/>
            <a:chOff x="1846095" y="1800559"/>
            <a:chExt cx="412873" cy="359440"/>
          </a:xfrm>
        </p:grpSpPr>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455" y="1800559"/>
              <a:ext cx="263892" cy="359440"/>
            </a:xfrm>
            <a:prstGeom prst="rect">
              <a:avLst/>
            </a:prstGeom>
            <a:noFill/>
            <a:ln w="22225">
              <a:noFill/>
              <a:miter lim="800000"/>
              <a:headEnd/>
              <a:tailEnd/>
            </a:ln>
            <a:extLst>
              <a:ext uri="{909E8E84-426E-40DD-AFC4-6F175D3DCCD1}">
                <a14:hiddenFill xmlns:a14="http://schemas.microsoft.com/office/drawing/2010/main">
                  <a:solidFill>
                    <a:schemeClr val="accent1"/>
                  </a:solidFill>
                </a14:hiddenFill>
              </a:ext>
            </a:extLst>
          </p:spPr>
        </p:pic>
        <p:sp>
          <p:nvSpPr>
            <p:cNvPr id="60" name="TextBox 59"/>
            <p:cNvSpPr txBox="1"/>
            <p:nvPr/>
          </p:nvSpPr>
          <p:spPr>
            <a:xfrm>
              <a:off x="1846095" y="1889227"/>
              <a:ext cx="412873" cy="225202"/>
            </a:xfrm>
            <a:prstGeom prst="rect">
              <a:avLst/>
            </a:prstGeom>
            <a:noFill/>
            <a:ln w="22225">
              <a:noFill/>
            </a:ln>
          </p:spPr>
          <p:txBody>
            <a:bodyPr wrap="none" rtlCol="0">
              <a:spAutoFit/>
            </a:bodyPr>
            <a:lstStyle/>
            <a:p>
              <a:pPr algn="ctr"/>
              <a:r>
                <a:rPr lang="en-US" sz="600" dirty="0">
                  <a:solidFill>
                    <a:srgbClr val="4D4D4D"/>
                  </a:solidFill>
                  <a:latin typeface="Arial" panose="020B0604020202020204" pitchFamily="34" charset="0"/>
                  <a:cs typeface="Arial" panose="020B0604020202020204" pitchFamily="34" charset="0"/>
                </a:rPr>
                <a:t>RVT</a:t>
              </a:r>
              <a:endParaRPr lang="ru-RU" sz="600" dirty="0">
                <a:solidFill>
                  <a:srgbClr val="4D4D4D"/>
                </a:solidFill>
                <a:latin typeface="Arial" panose="020B0604020202020204" pitchFamily="34" charset="0"/>
                <a:cs typeface="Arial" panose="020B0604020202020204" pitchFamily="34" charset="0"/>
              </a:endParaRPr>
            </a:p>
          </p:txBody>
        </p:sp>
      </p:grpSp>
      <p:pic>
        <p:nvPicPr>
          <p:cNvPr id="51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5943" y="1302072"/>
            <a:ext cx="249486" cy="336323"/>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1" name="TextBox 70"/>
          <p:cNvSpPr txBox="1"/>
          <p:nvPr/>
        </p:nvSpPr>
        <p:spPr>
          <a:xfrm>
            <a:off x="3395097" y="1382142"/>
            <a:ext cx="338554" cy="184666"/>
          </a:xfrm>
          <a:prstGeom prst="rect">
            <a:avLst/>
          </a:prstGeom>
          <a:noFill/>
        </p:spPr>
        <p:txBody>
          <a:bodyPr wrap="none" rtlCol="0">
            <a:spAutoFit/>
          </a:bodyPr>
          <a:lstStyle/>
          <a:p>
            <a:pPr algn="ctr"/>
            <a:r>
              <a:rPr lang="en-US" sz="600" dirty="0">
                <a:solidFill>
                  <a:srgbClr val="4D4D4D"/>
                </a:solidFill>
                <a:latin typeface="Arial" panose="020B0604020202020204" pitchFamily="34" charset="0"/>
                <a:cs typeface="Arial" panose="020B0604020202020204" pitchFamily="34" charset="0"/>
              </a:rPr>
              <a:t>RVT</a:t>
            </a:r>
            <a:endParaRPr lang="ru-RU" sz="600" dirty="0">
              <a:solidFill>
                <a:srgbClr val="4D4D4D"/>
              </a:solidFill>
              <a:latin typeface="Arial" panose="020B0604020202020204" pitchFamily="34" charset="0"/>
              <a:cs typeface="Arial" panose="020B0604020202020204" pitchFamily="34" charset="0"/>
            </a:endParaRPr>
          </a:p>
        </p:txBody>
      </p:sp>
      <p:sp>
        <p:nvSpPr>
          <p:cNvPr id="62" name="TextBox 61"/>
          <p:cNvSpPr txBox="1"/>
          <p:nvPr/>
        </p:nvSpPr>
        <p:spPr>
          <a:xfrm>
            <a:off x="2934970" y="2280601"/>
            <a:ext cx="498855" cy="215444"/>
          </a:xfrm>
          <a:prstGeom prst="rect">
            <a:avLst/>
          </a:prstGeom>
          <a:noFill/>
        </p:spPr>
        <p:txBody>
          <a:bodyPr wrap="none" rtlCol="0">
            <a:spAutoFit/>
          </a:bodyPr>
          <a:lstStyle/>
          <a:p>
            <a:pPr algn="r"/>
            <a:r>
              <a:rPr lang="en-US" sz="800" dirty="0">
                <a:solidFill>
                  <a:srgbClr val="4D4D4D"/>
                </a:solidFill>
                <a:latin typeface="Arial" panose="020B0604020202020204" pitchFamily="34" charset="0"/>
                <a:cs typeface="Arial" panose="020B0604020202020204" pitchFamily="34" charset="0"/>
              </a:rPr>
              <a:t>Master</a:t>
            </a:r>
            <a:endParaRPr lang="ru-RU" sz="800" dirty="0">
              <a:solidFill>
                <a:srgbClr val="4D4D4D"/>
              </a:solidFill>
              <a:latin typeface="Arial" panose="020B0604020202020204" pitchFamily="34" charset="0"/>
              <a:cs typeface="Arial" panose="020B0604020202020204" pitchFamily="34" charset="0"/>
            </a:endParaRPr>
          </a:p>
        </p:txBody>
      </p:sp>
      <p:sp>
        <p:nvSpPr>
          <p:cNvPr id="73" name="TextBox 72"/>
          <p:cNvSpPr txBox="1"/>
          <p:nvPr/>
        </p:nvSpPr>
        <p:spPr>
          <a:xfrm>
            <a:off x="2780108" y="1344247"/>
            <a:ext cx="643125" cy="215444"/>
          </a:xfrm>
          <a:prstGeom prst="rect">
            <a:avLst/>
          </a:prstGeom>
          <a:noFill/>
        </p:spPr>
        <p:txBody>
          <a:bodyPr wrap="none" rtlCol="0">
            <a:spAutoFit/>
          </a:bodyPr>
          <a:lstStyle/>
          <a:p>
            <a:pPr algn="r"/>
            <a:r>
              <a:rPr lang="en-US" sz="800" dirty="0">
                <a:solidFill>
                  <a:srgbClr val="4D4D4D"/>
                </a:solidFill>
                <a:latin typeface="Arial" panose="020B0604020202020204" pitchFamily="34" charset="0"/>
                <a:cs typeface="Arial" panose="020B0604020202020204" pitchFamily="34" charset="0"/>
              </a:rPr>
              <a:t>Local files</a:t>
            </a:r>
            <a:endParaRPr lang="ru-RU" sz="800" dirty="0">
              <a:solidFill>
                <a:srgbClr val="4D4D4D"/>
              </a:solidFill>
              <a:latin typeface="Arial" panose="020B0604020202020204" pitchFamily="34" charset="0"/>
              <a:cs typeface="Arial" panose="020B0604020202020204" pitchFamily="34" charset="0"/>
            </a:endParaRPr>
          </a:p>
        </p:txBody>
      </p:sp>
      <p:sp>
        <p:nvSpPr>
          <p:cNvPr id="75" name="TextBox 74"/>
          <p:cNvSpPr txBox="1"/>
          <p:nvPr/>
        </p:nvSpPr>
        <p:spPr>
          <a:xfrm>
            <a:off x="3676833" y="3097475"/>
            <a:ext cx="1579731" cy="461665"/>
          </a:xfrm>
          <a:prstGeom prst="rect">
            <a:avLst/>
          </a:prstGeom>
          <a:noFill/>
        </p:spPr>
        <p:txBody>
          <a:bodyPr wrap="square" rtlCol="0">
            <a:spAutoFit/>
          </a:bodyPr>
          <a:lstStyle/>
          <a:p>
            <a:r>
              <a:rPr lang="en-US" sz="800" dirty="0">
                <a:solidFill>
                  <a:srgbClr val="4D4D4D"/>
                </a:solidFill>
                <a:latin typeface="Arial" panose="020B0604020202020204" pitchFamily="34" charset="0"/>
                <a:cs typeface="Arial" panose="020B0604020202020204" pitchFamily="34" charset="0"/>
              </a:rPr>
              <a:t>Upload on Cloud</a:t>
            </a:r>
          </a:p>
          <a:p>
            <a:r>
              <a:rPr lang="en-US" sz="800" dirty="0">
                <a:solidFill>
                  <a:srgbClr val="4D4D4D"/>
                </a:solidFill>
                <a:latin typeface="Arial" panose="020B0604020202020204" pitchFamily="34" charset="0"/>
                <a:cs typeface="Arial" panose="020B0604020202020204" pitchFamily="34" charset="0"/>
              </a:rPr>
              <a:t>Revizto file and</a:t>
            </a:r>
          </a:p>
          <a:p>
            <a:r>
              <a:rPr lang="en-US" sz="800" dirty="0">
                <a:solidFill>
                  <a:srgbClr val="4D4D4D"/>
                </a:solidFill>
                <a:latin typeface="Arial" panose="020B0604020202020204" pitchFamily="34" charset="0"/>
                <a:cs typeface="Arial" panose="020B0604020202020204" pitchFamily="34" charset="0"/>
              </a:rPr>
              <a:t>update it every Friday</a:t>
            </a:r>
            <a:endParaRPr lang="ru-RU" sz="800" dirty="0">
              <a:solidFill>
                <a:srgbClr val="4D4D4D"/>
              </a:solidFill>
              <a:latin typeface="Arial" panose="020B0604020202020204" pitchFamily="34" charset="0"/>
              <a:cs typeface="Arial" panose="020B0604020202020204" pitchFamily="34" charset="0"/>
            </a:endParaRPr>
          </a:p>
        </p:txBody>
      </p:sp>
      <p:sp>
        <p:nvSpPr>
          <p:cNvPr id="84" name="TextBox 83"/>
          <p:cNvSpPr txBox="1"/>
          <p:nvPr/>
        </p:nvSpPr>
        <p:spPr>
          <a:xfrm flipH="1">
            <a:off x="385587" y="3571595"/>
            <a:ext cx="1579731" cy="461665"/>
          </a:xfrm>
          <a:prstGeom prst="rect">
            <a:avLst/>
          </a:prstGeom>
          <a:noFill/>
        </p:spPr>
        <p:txBody>
          <a:bodyPr wrap="square" rtlCol="0">
            <a:spAutoFit/>
          </a:bodyPr>
          <a:lstStyle/>
          <a:p>
            <a:pPr algn="r"/>
            <a:r>
              <a:rPr lang="en-US" sz="800" dirty="0">
                <a:solidFill>
                  <a:srgbClr val="4D4D4D"/>
                </a:solidFill>
                <a:latin typeface="Arial" panose="020B0604020202020204" pitchFamily="34" charset="0"/>
                <a:cs typeface="Arial" panose="020B0604020202020204" pitchFamily="34" charset="0"/>
              </a:rPr>
              <a:t>Issue status: Open</a:t>
            </a:r>
          </a:p>
          <a:p>
            <a:pPr algn="r"/>
            <a:r>
              <a:rPr lang="en-US" sz="800" dirty="0">
                <a:solidFill>
                  <a:srgbClr val="4D4D4D"/>
                </a:solidFill>
                <a:latin typeface="Arial" panose="020B0604020202020204" pitchFamily="34" charset="0"/>
                <a:cs typeface="Arial" panose="020B0604020202020204" pitchFamily="34" charset="0"/>
              </a:rPr>
              <a:t>Assignee: Project Manager</a:t>
            </a:r>
          </a:p>
          <a:p>
            <a:pPr algn="r"/>
            <a:r>
              <a:rPr lang="en-US" sz="800" dirty="0">
                <a:solidFill>
                  <a:srgbClr val="4D4D4D"/>
                </a:solidFill>
                <a:latin typeface="Arial" panose="020B0604020202020204" pitchFamily="34" charset="0"/>
                <a:cs typeface="Arial" panose="020B0604020202020204" pitchFamily="34" charset="0"/>
              </a:rPr>
              <a:t>Goal: Forward to Arch firm</a:t>
            </a:r>
          </a:p>
        </p:txBody>
      </p:sp>
      <p:sp>
        <p:nvSpPr>
          <p:cNvPr id="94" name="TextBox 93"/>
          <p:cNvSpPr txBox="1"/>
          <p:nvPr/>
        </p:nvSpPr>
        <p:spPr>
          <a:xfrm flipH="1">
            <a:off x="0" y="2245461"/>
            <a:ext cx="1962927" cy="461665"/>
          </a:xfrm>
          <a:prstGeom prst="rect">
            <a:avLst/>
          </a:prstGeom>
          <a:noFill/>
        </p:spPr>
        <p:txBody>
          <a:bodyPr wrap="square" rtlCol="0">
            <a:spAutoFit/>
          </a:bodyPr>
          <a:lstStyle/>
          <a:p>
            <a:pPr algn="r"/>
            <a:r>
              <a:rPr lang="en-US" sz="800" dirty="0">
                <a:solidFill>
                  <a:srgbClr val="4D4D4D"/>
                </a:solidFill>
                <a:latin typeface="Arial" panose="020B0604020202020204" pitchFamily="34" charset="0"/>
                <a:cs typeface="Arial" panose="020B0604020202020204" pitchFamily="34" charset="0"/>
              </a:rPr>
              <a:t>Issue status: Open</a:t>
            </a:r>
          </a:p>
          <a:p>
            <a:pPr algn="r"/>
            <a:r>
              <a:rPr lang="en-US" sz="800" dirty="0">
                <a:solidFill>
                  <a:srgbClr val="4D4D4D"/>
                </a:solidFill>
                <a:latin typeface="Arial" panose="020B0604020202020204" pitchFamily="34" charset="0"/>
                <a:cs typeface="Arial" panose="020B0604020202020204" pitchFamily="34" charset="0"/>
              </a:rPr>
              <a:t>Assignee: PM at Arch firm</a:t>
            </a:r>
          </a:p>
          <a:p>
            <a:pPr algn="r"/>
            <a:r>
              <a:rPr lang="en-US" sz="800" dirty="0">
                <a:solidFill>
                  <a:srgbClr val="4D4D4D"/>
                </a:solidFill>
                <a:latin typeface="Arial" panose="020B0604020202020204" pitchFamily="34" charset="0"/>
                <a:cs typeface="Arial" panose="020B0604020202020204" pitchFamily="34" charset="0"/>
              </a:rPr>
              <a:t>Goal: Choose a performer</a:t>
            </a:r>
          </a:p>
        </p:txBody>
      </p:sp>
      <p:sp>
        <p:nvSpPr>
          <p:cNvPr id="103" name="TextBox 102"/>
          <p:cNvSpPr txBox="1"/>
          <p:nvPr/>
        </p:nvSpPr>
        <p:spPr>
          <a:xfrm flipH="1">
            <a:off x="0" y="1254861"/>
            <a:ext cx="1962927" cy="461665"/>
          </a:xfrm>
          <a:prstGeom prst="rect">
            <a:avLst/>
          </a:prstGeom>
          <a:noFill/>
        </p:spPr>
        <p:txBody>
          <a:bodyPr wrap="square" rtlCol="0">
            <a:spAutoFit/>
          </a:bodyPr>
          <a:lstStyle/>
          <a:p>
            <a:pPr algn="r"/>
            <a:r>
              <a:rPr lang="en-US" sz="800" dirty="0">
                <a:solidFill>
                  <a:srgbClr val="4D4D4D"/>
                </a:solidFill>
                <a:latin typeface="Arial" panose="020B0604020202020204" pitchFamily="34" charset="0"/>
                <a:cs typeface="Arial" panose="020B0604020202020204" pitchFamily="34" charset="0"/>
              </a:rPr>
              <a:t>Issue status: In progress</a:t>
            </a:r>
          </a:p>
          <a:p>
            <a:pPr algn="r"/>
            <a:r>
              <a:rPr lang="en-US" sz="800" dirty="0">
                <a:solidFill>
                  <a:srgbClr val="4D4D4D"/>
                </a:solidFill>
                <a:latin typeface="Arial" panose="020B0604020202020204" pitchFamily="34" charset="0"/>
                <a:cs typeface="Arial" panose="020B0604020202020204" pitchFamily="34" charset="0"/>
              </a:rPr>
              <a:t>Assignee: Detailer</a:t>
            </a:r>
          </a:p>
          <a:p>
            <a:pPr algn="r"/>
            <a:r>
              <a:rPr lang="en-US" sz="800" dirty="0">
                <a:solidFill>
                  <a:srgbClr val="4D4D4D"/>
                </a:solidFill>
                <a:latin typeface="Arial" panose="020B0604020202020204" pitchFamily="34" charset="0"/>
                <a:cs typeface="Arial" panose="020B0604020202020204" pitchFamily="34" charset="0"/>
              </a:rPr>
              <a:t>Goal: Task set up</a:t>
            </a:r>
          </a:p>
        </p:txBody>
      </p:sp>
      <p:sp>
        <p:nvSpPr>
          <p:cNvPr id="108" name="TextBox 107"/>
          <p:cNvSpPr txBox="1"/>
          <p:nvPr/>
        </p:nvSpPr>
        <p:spPr>
          <a:xfrm>
            <a:off x="5116053" y="1822202"/>
            <a:ext cx="1962927" cy="338554"/>
          </a:xfrm>
          <a:prstGeom prst="rect">
            <a:avLst/>
          </a:prstGeom>
          <a:noFill/>
        </p:spPr>
        <p:txBody>
          <a:bodyPr wrap="square" rtlCol="0">
            <a:spAutoFit/>
          </a:bodyPr>
          <a:lstStyle/>
          <a:p>
            <a:r>
              <a:rPr lang="en-US" sz="800" dirty="0">
                <a:solidFill>
                  <a:srgbClr val="4D4D4D"/>
                </a:solidFill>
                <a:latin typeface="Arial" panose="020B0604020202020204" pitchFamily="34" charset="0"/>
                <a:cs typeface="Arial" panose="020B0604020202020204" pitchFamily="34" charset="0"/>
              </a:rPr>
              <a:t>Issue status: Solved</a:t>
            </a:r>
          </a:p>
          <a:p>
            <a:r>
              <a:rPr lang="en-US" sz="800" dirty="0">
                <a:solidFill>
                  <a:srgbClr val="4D4D4D"/>
                </a:solidFill>
                <a:latin typeface="Arial" panose="020B0604020202020204" pitchFamily="34" charset="0"/>
                <a:cs typeface="Arial" panose="020B0604020202020204" pitchFamily="34" charset="0"/>
              </a:rPr>
              <a:t>Goal: For check</a:t>
            </a:r>
          </a:p>
        </p:txBody>
      </p:sp>
      <p:sp>
        <p:nvSpPr>
          <p:cNvPr id="116" name="TextBox 115"/>
          <p:cNvSpPr txBox="1"/>
          <p:nvPr/>
        </p:nvSpPr>
        <p:spPr>
          <a:xfrm>
            <a:off x="5542548" y="2624530"/>
            <a:ext cx="2050953" cy="461665"/>
          </a:xfrm>
          <a:prstGeom prst="rect">
            <a:avLst/>
          </a:prstGeom>
          <a:noFill/>
        </p:spPr>
        <p:txBody>
          <a:bodyPr wrap="square" rtlCol="0">
            <a:spAutoFit/>
          </a:bodyPr>
          <a:lstStyle/>
          <a:p>
            <a:r>
              <a:rPr lang="en-US" sz="800" dirty="0">
                <a:solidFill>
                  <a:srgbClr val="4D4D4D"/>
                </a:solidFill>
                <a:latin typeface="Arial" panose="020B0604020202020204" pitchFamily="34" charset="0"/>
                <a:cs typeface="Arial" panose="020B0604020202020204" pitchFamily="34" charset="0"/>
              </a:rPr>
              <a:t>Issue status: Open</a:t>
            </a:r>
          </a:p>
          <a:p>
            <a:r>
              <a:rPr lang="en-US" sz="800" dirty="0">
                <a:solidFill>
                  <a:srgbClr val="4D4D4D"/>
                </a:solidFill>
                <a:latin typeface="Arial" panose="020B0604020202020204" pitchFamily="34" charset="0"/>
                <a:cs typeface="Arial" panose="020B0604020202020204" pitchFamily="34" charset="0"/>
              </a:rPr>
              <a:t>Assignee: Project Manager</a:t>
            </a:r>
          </a:p>
          <a:p>
            <a:r>
              <a:rPr lang="en-US" sz="800" dirty="0">
                <a:solidFill>
                  <a:srgbClr val="4D4D4D"/>
                </a:solidFill>
                <a:latin typeface="Arial" panose="020B0604020202020204" pitchFamily="34" charset="0"/>
                <a:cs typeface="Arial" panose="020B0604020202020204" pitchFamily="34" charset="0"/>
              </a:rPr>
              <a:t>Goal: Approve and forward to Arch firm</a:t>
            </a:r>
          </a:p>
        </p:txBody>
      </p:sp>
      <p:sp>
        <p:nvSpPr>
          <p:cNvPr id="138" name="TextBox 137"/>
          <p:cNvSpPr txBox="1"/>
          <p:nvPr/>
        </p:nvSpPr>
        <p:spPr>
          <a:xfrm>
            <a:off x="5111847" y="4076795"/>
            <a:ext cx="2050953" cy="338554"/>
          </a:xfrm>
          <a:prstGeom prst="rect">
            <a:avLst/>
          </a:prstGeom>
          <a:noFill/>
        </p:spPr>
        <p:txBody>
          <a:bodyPr wrap="square" rtlCol="0">
            <a:spAutoFit/>
          </a:bodyPr>
          <a:lstStyle/>
          <a:p>
            <a:r>
              <a:rPr lang="en-US" sz="800" dirty="0">
                <a:solidFill>
                  <a:srgbClr val="4D4D4D"/>
                </a:solidFill>
                <a:latin typeface="Arial" panose="020B0604020202020204" pitchFamily="34" charset="0"/>
                <a:cs typeface="Arial" panose="020B0604020202020204" pitchFamily="34" charset="0"/>
              </a:rPr>
              <a:t>Assignee: Manager</a:t>
            </a:r>
          </a:p>
          <a:p>
            <a:r>
              <a:rPr lang="en-US" sz="800" dirty="0">
                <a:solidFill>
                  <a:srgbClr val="4D4D4D"/>
                </a:solidFill>
                <a:latin typeface="Arial" panose="020B0604020202020204" pitchFamily="34" charset="0"/>
                <a:cs typeface="Arial" panose="020B0604020202020204" pitchFamily="34" charset="0"/>
              </a:rPr>
              <a:t>Goal: To close a solved issue</a:t>
            </a:r>
          </a:p>
        </p:txBody>
      </p:sp>
      <p:pic>
        <p:nvPicPr>
          <p:cNvPr id="1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7560" y="4553043"/>
            <a:ext cx="435277" cy="36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9" name="TextBox 5128"/>
          <p:cNvSpPr txBox="1"/>
          <p:nvPr/>
        </p:nvSpPr>
        <p:spPr>
          <a:xfrm>
            <a:off x="7043329" y="4575903"/>
            <a:ext cx="543739" cy="230832"/>
          </a:xfrm>
          <a:prstGeom prst="rect">
            <a:avLst/>
          </a:prstGeom>
          <a:noFill/>
        </p:spPr>
        <p:txBody>
          <a:bodyPr wrap="none" rtlCol="0">
            <a:spAutoFit/>
          </a:bodyPr>
          <a:lstStyle/>
          <a:p>
            <a:pPr algn="ctr"/>
            <a:r>
              <a:rPr lang="en-US" sz="900" dirty="0">
                <a:solidFill>
                  <a:srgbClr val="4D4D4D"/>
                </a:solidFill>
                <a:latin typeface="Arial" panose="020B0604020202020204" pitchFamily="34" charset="0"/>
                <a:cs typeface="Arial" panose="020B0604020202020204" pitchFamily="34" charset="0"/>
              </a:rPr>
              <a:t>Closed</a:t>
            </a:r>
          </a:p>
        </p:txBody>
      </p:sp>
      <p:cxnSp>
        <p:nvCxnSpPr>
          <p:cNvPr id="5140" name="Elbow Connector 5139"/>
          <p:cNvCxnSpPr>
            <a:stCxn id="18" idx="1"/>
            <a:endCxn id="5" idx="1"/>
          </p:cNvCxnSpPr>
          <p:nvPr/>
        </p:nvCxnSpPr>
        <p:spPr>
          <a:xfrm rot="10800000">
            <a:off x="2631247" y="3029438"/>
            <a:ext cx="29732" cy="1645920"/>
          </a:xfrm>
          <a:prstGeom prst="bentConnector3">
            <a:avLst>
              <a:gd name="adj1" fmla="val 174025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6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647" y="3695644"/>
            <a:ext cx="251803" cy="21356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5143" name="Elbow Connector 5142"/>
          <p:cNvCxnSpPr>
            <a:stCxn id="5" idx="1"/>
            <a:endCxn id="11" idx="1"/>
          </p:cNvCxnSpPr>
          <p:nvPr/>
        </p:nvCxnSpPr>
        <p:spPr>
          <a:xfrm rot="10800000" flipH="1">
            <a:off x="2631247" y="2045915"/>
            <a:ext cx="2238" cy="822960"/>
          </a:xfrm>
          <a:prstGeom prst="bentConnector3">
            <a:avLst>
              <a:gd name="adj1" fmla="val -22131367"/>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647" y="2368967"/>
            <a:ext cx="251803" cy="21356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5146" name="Elbow Connector 5145"/>
          <p:cNvCxnSpPr>
            <a:stCxn id="11" idx="1"/>
            <a:endCxn id="9" idx="1"/>
          </p:cNvCxnSpPr>
          <p:nvPr/>
        </p:nvCxnSpPr>
        <p:spPr>
          <a:xfrm rot="10800000" flipH="1">
            <a:off x="2633485" y="1040075"/>
            <a:ext cx="27446" cy="914400"/>
          </a:xfrm>
          <a:prstGeom prst="bentConnector3">
            <a:avLst>
              <a:gd name="adj1" fmla="val -1804635"/>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647" y="1378910"/>
            <a:ext cx="251803" cy="21356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5149" name="Elbow Connector 5148"/>
          <p:cNvCxnSpPr>
            <a:stCxn id="8" idx="3"/>
            <a:endCxn id="14" idx="3"/>
          </p:cNvCxnSpPr>
          <p:nvPr/>
        </p:nvCxnSpPr>
        <p:spPr>
          <a:xfrm>
            <a:off x="4462287" y="1040075"/>
            <a:ext cx="12700" cy="2651760"/>
          </a:xfrm>
          <a:prstGeom prst="bentConnector3">
            <a:avLst>
              <a:gd name="adj1" fmla="val 3900000"/>
            </a:avLst>
          </a:prstGeom>
          <a:ln w="12700">
            <a:solidFill>
              <a:srgbClr val="009900"/>
            </a:solidFill>
            <a:tailEnd type="stealth"/>
          </a:ln>
        </p:spPr>
        <p:style>
          <a:lnRef idx="1">
            <a:schemeClr val="accent1"/>
          </a:lnRef>
          <a:fillRef idx="0">
            <a:schemeClr val="accent1"/>
          </a:fillRef>
          <a:effectRef idx="0">
            <a:schemeClr val="accent1"/>
          </a:effectRef>
          <a:fontRef idx="minor">
            <a:schemeClr val="tx1"/>
          </a:fontRef>
        </p:style>
      </p:cxnSp>
      <p:pic>
        <p:nvPicPr>
          <p:cNvPr id="1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0" y="1892888"/>
            <a:ext cx="251803" cy="21356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185" name="Elbow Connector 184"/>
          <p:cNvCxnSpPr/>
          <p:nvPr/>
        </p:nvCxnSpPr>
        <p:spPr>
          <a:xfrm>
            <a:off x="4462287" y="3802427"/>
            <a:ext cx="12700" cy="822960"/>
          </a:xfrm>
          <a:prstGeom prst="bentConnector3">
            <a:avLst>
              <a:gd name="adj1" fmla="val 3900000"/>
            </a:avLst>
          </a:prstGeom>
          <a:ln w="12700">
            <a:solidFill>
              <a:srgbClr val="009900"/>
            </a:solidFill>
            <a:tailEnd type="stealth"/>
          </a:ln>
        </p:spPr>
        <p:style>
          <a:lnRef idx="1">
            <a:schemeClr val="accent1"/>
          </a:lnRef>
          <a:fillRef idx="0">
            <a:schemeClr val="accent1"/>
          </a:fillRef>
          <a:effectRef idx="0">
            <a:schemeClr val="accent1"/>
          </a:effectRef>
          <a:fontRef idx="minor">
            <a:schemeClr val="tx1"/>
          </a:fontRef>
        </p:style>
      </p:cxnSp>
      <p:pic>
        <p:nvPicPr>
          <p:cNvPr id="1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357" y="4152995"/>
            <a:ext cx="251803" cy="213566"/>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5168" name="Elbow Connector 5167"/>
          <p:cNvCxnSpPr>
            <a:stCxn id="41" idx="1"/>
            <a:endCxn id="5" idx="3"/>
          </p:cNvCxnSpPr>
          <p:nvPr/>
        </p:nvCxnSpPr>
        <p:spPr>
          <a:xfrm rot="10800000">
            <a:off x="4460047" y="2979515"/>
            <a:ext cx="1928976" cy="411480"/>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905" y="3086195"/>
            <a:ext cx="251803" cy="213566"/>
          </a:xfrm>
          <a:prstGeom prst="rect">
            <a:avLst/>
          </a:prstGeom>
          <a:noFill/>
          <a:ln w="254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196" name="Elbow Connector 195"/>
          <p:cNvCxnSpPr/>
          <p:nvPr/>
        </p:nvCxnSpPr>
        <p:spPr>
          <a:xfrm rot="10800000" flipV="1">
            <a:off x="4459124" y="2356202"/>
            <a:ext cx="1928976" cy="411480"/>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5280886" y="2997966"/>
            <a:ext cx="304892" cy="338554"/>
          </a:xfrm>
          <a:prstGeom prst="rect">
            <a:avLst/>
          </a:prstGeom>
          <a:noFill/>
          <a:ln w="28575">
            <a:noFill/>
          </a:ln>
        </p:spPr>
        <p:txBody>
          <a:bodyPr wrap="none" rtlCol="0">
            <a:spAutoFit/>
          </a:bodyPr>
          <a:lstStyle/>
          <a:p>
            <a:r>
              <a:rPr lang="en-US" dirty="0">
                <a:solidFill>
                  <a:srgbClr val="4D4D4D"/>
                </a:solidFill>
              </a:rPr>
              <a:t>+</a:t>
            </a:r>
            <a:endParaRPr lang="ru-RU" dirty="0">
              <a:solidFill>
                <a:srgbClr val="4D4D4D"/>
              </a:solidFill>
            </a:endParaRPr>
          </a:p>
        </p:txBody>
      </p:sp>
      <p:pic>
        <p:nvPicPr>
          <p:cNvPr id="1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060" y="2439901"/>
            <a:ext cx="251803" cy="213566"/>
          </a:xfrm>
          <a:prstGeom prst="rect">
            <a:avLst/>
          </a:prstGeom>
          <a:noFill/>
          <a:ln w="254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01" name="TextBox 200"/>
          <p:cNvSpPr txBox="1"/>
          <p:nvPr/>
        </p:nvSpPr>
        <p:spPr>
          <a:xfrm>
            <a:off x="5279745" y="2355456"/>
            <a:ext cx="304892" cy="338554"/>
          </a:xfrm>
          <a:prstGeom prst="rect">
            <a:avLst/>
          </a:prstGeom>
          <a:noFill/>
          <a:ln w="28575">
            <a:noFill/>
          </a:ln>
        </p:spPr>
        <p:txBody>
          <a:bodyPr wrap="none" rtlCol="0">
            <a:spAutoFit/>
          </a:bodyPr>
          <a:lstStyle/>
          <a:p>
            <a:r>
              <a:rPr lang="en-US" dirty="0">
                <a:solidFill>
                  <a:srgbClr val="4D4D4D"/>
                </a:solidFill>
              </a:rPr>
              <a:t>+</a:t>
            </a:r>
            <a:endParaRPr lang="ru-RU" dirty="0">
              <a:solidFill>
                <a:srgbClr val="4D4D4D"/>
              </a:solidFill>
            </a:endParaRPr>
          </a:p>
        </p:txBody>
      </p:sp>
      <p:sp>
        <p:nvSpPr>
          <p:cNvPr id="5172" name="TextBox 5171"/>
          <p:cNvSpPr txBox="1"/>
          <p:nvPr/>
        </p:nvSpPr>
        <p:spPr>
          <a:xfrm>
            <a:off x="3405751" y="4017568"/>
            <a:ext cx="304892" cy="338554"/>
          </a:xfrm>
          <a:prstGeom prst="rect">
            <a:avLst/>
          </a:prstGeom>
          <a:noFill/>
          <a:ln w="28575">
            <a:noFill/>
          </a:ln>
        </p:spPr>
        <p:txBody>
          <a:bodyPr wrap="none" rtlCol="0">
            <a:spAutoFit/>
          </a:bodyPr>
          <a:lstStyle/>
          <a:p>
            <a:r>
              <a:rPr lang="en-US" dirty="0">
                <a:solidFill>
                  <a:srgbClr val="4D4D4D"/>
                </a:solidFill>
              </a:rPr>
              <a:t>+</a:t>
            </a:r>
            <a:endParaRPr lang="ru-RU" dirty="0">
              <a:solidFill>
                <a:srgbClr val="4D4D4D"/>
              </a:solidFill>
            </a:endParaRPr>
          </a:p>
        </p:txBody>
      </p:sp>
      <p:cxnSp>
        <p:nvCxnSpPr>
          <p:cNvPr id="26" name="Straight Arrow Connector 25"/>
          <p:cNvCxnSpPr/>
          <p:nvPr/>
        </p:nvCxnSpPr>
        <p:spPr>
          <a:xfrm flipV="1">
            <a:off x="4502944" y="4732508"/>
            <a:ext cx="2606040" cy="5124"/>
          </a:xfrm>
          <a:prstGeom prst="straightConnector1">
            <a:avLst/>
          </a:prstGeom>
          <a:ln w="12700">
            <a:solidFill>
              <a:srgbClr val="0099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23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0512" y="1468373"/>
            <a:ext cx="1828800" cy="457200"/>
            <a:chOff x="601259" y="1353876"/>
            <a:chExt cx="1025872" cy="315360"/>
          </a:xfrm>
        </p:grpSpPr>
        <p:sp>
          <p:nvSpPr>
            <p:cNvPr id="9" name="Rounded Rectangle 8"/>
            <p:cNvSpPr/>
            <p:nvPr/>
          </p:nvSpPr>
          <p:spPr>
            <a:xfrm>
              <a:off x="601259" y="1353876"/>
              <a:ext cx="1025872" cy="315360"/>
            </a:xfrm>
            <a:prstGeom prst="roundRect">
              <a:avLst/>
            </a:prstGeom>
            <a:solidFill>
              <a:srgbClr val="008AD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616654" y="1369271"/>
              <a:ext cx="995082" cy="284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Arch | MEP | Structural</a:t>
              </a:r>
            </a:p>
            <a:p>
              <a:pPr algn="ctr"/>
              <a:r>
                <a:rPr lang="en-US" sz="1000" dirty="0">
                  <a:latin typeface="Arial" panose="020B0604020202020204" pitchFamily="34" charset="0"/>
                  <a:cs typeface="Arial" panose="020B0604020202020204" pitchFamily="34" charset="0"/>
                </a:rPr>
                <a:t>Teams</a:t>
              </a:r>
              <a:endParaRPr lang="ru-RU" sz="1000" dirty="0">
                <a:latin typeface="Arial" panose="020B0604020202020204" pitchFamily="34" charset="0"/>
                <a:cs typeface="Arial" panose="020B0604020202020204" pitchFamily="34" charset="0"/>
              </a:endParaRPr>
            </a:p>
          </p:txBody>
        </p:sp>
      </p:grpSp>
      <p:grpSp>
        <p:nvGrpSpPr>
          <p:cNvPr id="11" name="Group 10"/>
          <p:cNvGrpSpPr/>
          <p:nvPr/>
        </p:nvGrpSpPr>
        <p:grpSpPr>
          <a:xfrm>
            <a:off x="5483922" y="1468373"/>
            <a:ext cx="1274363" cy="457200"/>
            <a:chOff x="2701176" y="2351639"/>
            <a:chExt cx="1024130" cy="315360"/>
          </a:xfrm>
          <a:solidFill>
            <a:srgbClr val="990099"/>
          </a:solidFill>
        </p:grpSpPr>
        <p:sp>
          <p:nvSpPr>
            <p:cNvPr id="12" name="Rounded Rectangle 11"/>
            <p:cNvSpPr/>
            <p:nvPr/>
          </p:nvSpPr>
          <p:spPr>
            <a:xfrm>
              <a:off x="2701176" y="2351639"/>
              <a:ext cx="1024130" cy="315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716571" y="2367034"/>
              <a:ext cx="993340" cy="284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a:t>
              </a:r>
            </a:p>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Contractor</a:t>
              </a:r>
              <a:endParaRPr lang="ru-RU"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714" y="1437202"/>
            <a:ext cx="506189" cy="51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3268126" y="1196616"/>
            <a:ext cx="1086543" cy="905693"/>
            <a:chOff x="2923332" y="1880330"/>
            <a:chExt cx="1086543" cy="905693"/>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332" y="1880330"/>
              <a:ext cx="1058553" cy="90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3051788" y="2188365"/>
              <a:ext cx="958087" cy="338554"/>
            </a:xfrm>
            <a:prstGeom prst="rect">
              <a:avLst/>
            </a:prstGeom>
            <a:noFill/>
          </p:spPr>
          <p:txBody>
            <a:bodyPr wrap="square" rtlCol="0">
              <a:spAutoFit/>
            </a:bodyPr>
            <a:lstStyle/>
            <a:p>
              <a:pPr algn="ctr"/>
              <a:r>
                <a:rPr lang="en-US" dirty="0">
                  <a:solidFill>
                    <a:srgbClr val="4D4D4D"/>
                  </a:solidFill>
                  <a:latin typeface="Arial" panose="020B0604020202020204" pitchFamily="34" charset="0"/>
                  <a:cs typeface="Arial" panose="020B0604020202020204" pitchFamily="34" charset="0"/>
                </a:rPr>
                <a:t>FTP</a:t>
              </a:r>
              <a:endParaRPr lang="ru-RU" dirty="0">
                <a:solidFill>
                  <a:srgbClr val="4D4D4D"/>
                </a:solidFill>
                <a:latin typeface="Arial" panose="020B0604020202020204" pitchFamily="34" charset="0"/>
                <a:cs typeface="Arial" panose="020B0604020202020204" pitchFamily="34" charset="0"/>
              </a:endParaRPr>
            </a:p>
          </p:txBody>
        </p:sp>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797" y="3626644"/>
            <a:ext cx="309195" cy="43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263" y="2314359"/>
            <a:ext cx="362197" cy="49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4" name="Elbow Connector 53"/>
          <p:cNvCxnSpPr>
            <a:endCxn id="1029" idx="3"/>
          </p:cNvCxnSpPr>
          <p:nvPr/>
        </p:nvCxnSpPr>
        <p:spPr>
          <a:xfrm rot="5400000">
            <a:off x="7053206" y="2470018"/>
            <a:ext cx="1633777" cy="1110203"/>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33" idx="2"/>
            <a:endCxn id="9" idx="2"/>
          </p:cNvCxnSpPr>
          <p:nvPr/>
        </p:nvCxnSpPr>
        <p:spPr>
          <a:xfrm rot="5400000" flipH="1">
            <a:off x="4601880" y="-1471394"/>
            <a:ext cx="274961" cy="7068897"/>
          </a:xfrm>
          <a:prstGeom prst="bentConnector3">
            <a:avLst>
              <a:gd name="adj1" fmla="val -35074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6487" y="3009529"/>
            <a:ext cx="463437" cy="28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38" name="Straight Arrow Connector 1037"/>
          <p:cNvCxnSpPr>
            <a:stCxn id="12" idx="3"/>
            <a:endCxn id="1027" idx="1"/>
          </p:cNvCxnSpPr>
          <p:nvPr/>
        </p:nvCxnSpPr>
        <p:spPr>
          <a:xfrm flipV="1">
            <a:off x="6758285" y="1693613"/>
            <a:ext cx="1262429" cy="3360"/>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132405" y="1417261"/>
            <a:ext cx="514187" cy="521494"/>
            <a:chOff x="2299996" y="1837382"/>
            <a:chExt cx="514187" cy="521494"/>
          </a:xfrm>
        </p:grpSpPr>
        <p:pic>
          <p:nvPicPr>
            <p:cNvPr id="4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NWF</a:t>
              </a:r>
              <a:endParaRPr lang="ru-RU" sz="800" dirty="0">
                <a:solidFill>
                  <a:srgbClr val="4D4D4D"/>
                </a:solidFill>
                <a:latin typeface="Arial" panose="020B0604020202020204" pitchFamily="34" charset="0"/>
                <a:cs typeface="Arial" panose="020B0604020202020204" pitchFamily="34" charset="0"/>
              </a:endParaRPr>
            </a:p>
          </p:txBody>
        </p:sp>
      </p:grpSp>
      <p:cxnSp>
        <p:nvCxnSpPr>
          <p:cNvPr id="1042" name="Elbow Connector 1041"/>
          <p:cNvCxnSpPr/>
          <p:nvPr/>
        </p:nvCxnSpPr>
        <p:spPr>
          <a:xfrm>
            <a:off x="4326679" y="1399069"/>
            <a:ext cx="1157243" cy="171217"/>
          </a:xfrm>
          <a:prstGeom prst="bentConnector3">
            <a:avLst>
              <a:gd name="adj1" fmla="val 7469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550074" y="1097478"/>
            <a:ext cx="514187" cy="521494"/>
            <a:chOff x="2299996" y="1837382"/>
            <a:chExt cx="514187" cy="521494"/>
          </a:xfrm>
        </p:grpSpPr>
        <p:pic>
          <p:nvPicPr>
            <p:cNvPr id="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NWC</a:t>
              </a:r>
              <a:endParaRPr lang="ru-RU" sz="800" dirty="0">
                <a:solidFill>
                  <a:srgbClr val="4D4D4D"/>
                </a:solidFill>
                <a:latin typeface="Arial" panose="020B0604020202020204" pitchFamily="34" charset="0"/>
                <a:cs typeface="Arial" panose="020B0604020202020204" pitchFamily="34" charset="0"/>
              </a:endParaRPr>
            </a:p>
          </p:txBody>
        </p:sp>
      </p:grpSp>
      <p:sp>
        <p:nvSpPr>
          <p:cNvPr id="1065" name="TextBox 1064"/>
          <p:cNvSpPr txBox="1"/>
          <p:nvPr/>
        </p:nvSpPr>
        <p:spPr>
          <a:xfrm>
            <a:off x="5358449" y="2781186"/>
            <a:ext cx="801822"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Viewpoints</a:t>
            </a:r>
            <a:endParaRPr lang="ru-RU" sz="1000" dirty="0">
              <a:solidFill>
                <a:srgbClr val="4D4D4D"/>
              </a:solidFill>
              <a:latin typeface="Arial" panose="020B0604020202020204" pitchFamily="34" charset="0"/>
              <a:cs typeface="Arial" panose="020B0604020202020204" pitchFamily="34" charset="0"/>
            </a:endParaRPr>
          </a:p>
        </p:txBody>
      </p:sp>
      <p:sp>
        <p:nvSpPr>
          <p:cNvPr id="125" name="TextBox 124"/>
          <p:cNvSpPr txBox="1"/>
          <p:nvPr/>
        </p:nvSpPr>
        <p:spPr>
          <a:xfrm>
            <a:off x="2638947" y="3295372"/>
            <a:ext cx="1598516"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E-mails with screenshots</a:t>
            </a:r>
            <a:endParaRPr lang="ru-RU" sz="1000" dirty="0">
              <a:solidFill>
                <a:srgbClr val="4D4D4D"/>
              </a:solidFill>
              <a:latin typeface="Arial" panose="020B0604020202020204" pitchFamily="34" charset="0"/>
              <a:cs typeface="Arial" panose="020B0604020202020204" pitchFamily="34" charset="0"/>
            </a:endParaRPr>
          </a:p>
        </p:txBody>
      </p:sp>
      <p:sp>
        <p:nvSpPr>
          <p:cNvPr id="132" name="TextBox 131"/>
          <p:cNvSpPr txBox="1"/>
          <p:nvPr/>
        </p:nvSpPr>
        <p:spPr>
          <a:xfrm>
            <a:off x="6844442" y="4028368"/>
            <a:ext cx="631904"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Reports</a:t>
            </a:r>
            <a:endParaRPr lang="ru-RU" sz="1000" dirty="0">
              <a:solidFill>
                <a:srgbClr val="4D4D4D"/>
              </a:solidFill>
              <a:latin typeface="Arial" panose="020B0604020202020204" pitchFamily="34" charset="0"/>
              <a:cs typeface="Arial" panose="020B0604020202020204" pitchFamily="34" charset="0"/>
            </a:endParaRPr>
          </a:p>
        </p:txBody>
      </p:sp>
      <p:sp>
        <p:nvSpPr>
          <p:cNvPr id="133" name="TextBox 132"/>
          <p:cNvSpPr txBox="1"/>
          <p:nvPr/>
        </p:nvSpPr>
        <p:spPr>
          <a:xfrm>
            <a:off x="7950643" y="1954313"/>
            <a:ext cx="646331"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Clashes</a:t>
            </a:r>
            <a:endParaRPr lang="ru-RU" sz="1000" dirty="0">
              <a:solidFill>
                <a:srgbClr val="4D4D4D"/>
              </a:solidFill>
              <a:latin typeface="Arial" panose="020B0604020202020204" pitchFamily="34" charset="0"/>
              <a:cs typeface="Arial" panose="020B0604020202020204" pitchFamily="34" charset="0"/>
            </a:endParaRPr>
          </a:p>
        </p:txBody>
      </p:sp>
      <p:cxnSp>
        <p:nvCxnSpPr>
          <p:cNvPr id="167" name="Elbow Connector 166"/>
          <p:cNvCxnSpPr/>
          <p:nvPr/>
        </p:nvCxnSpPr>
        <p:spPr>
          <a:xfrm flipV="1">
            <a:off x="4329157" y="1771372"/>
            <a:ext cx="1157243" cy="171217"/>
          </a:xfrm>
          <a:prstGeom prst="bentConnector3">
            <a:avLst>
              <a:gd name="adj1" fmla="val 74692"/>
            </a:avLst>
          </a:prstGeom>
          <a:ln w="12700">
            <a:solidFill>
              <a:srgbClr val="4A7EBB"/>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50074" y="1696973"/>
            <a:ext cx="514187" cy="521494"/>
            <a:chOff x="2299996" y="1837382"/>
            <a:chExt cx="514187" cy="521494"/>
          </a:xfrm>
        </p:grpSpPr>
        <p:pic>
          <p:nvPicPr>
            <p:cNvPr id="4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NWD</a:t>
              </a:r>
              <a:endParaRPr lang="ru-RU" sz="800" dirty="0">
                <a:solidFill>
                  <a:srgbClr val="4D4D4D"/>
                </a:solidFill>
                <a:latin typeface="Arial" panose="020B0604020202020204" pitchFamily="34" charset="0"/>
                <a:cs typeface="Arial" panose="020B0604020202020204" pitchFamily="34" charset="0"/>
              </a:endParaRPr>
            </a:p>
          </p:txBody>
        </p:sp>
      </p:grpSp>
      <p:cxnSp>
        <p:nvCxnSpPr>
          <p:cNvPr id="168" name="Elbow Connector 167"/>
          <p:cNvCxnSpPr/>
          <p:nvPr/>
        </p:nvCxnSpPr>
        <p:spPr>
          <a:xfrm flipH="1">
            <a:off x="2121698" y="1399069"/>
            <a:ext cx="1157243" cy="171217"/>
          </a:xfrm>
          <a:prstGeom prst="bentConnector3">
            <a:avLst>
              <a:gd name="adj1" fmla="val 74692"/>
            </a:avLst>
          </a:prstGeom>
          <a:ln w="12700">
            <a:solidFill>
              <a:srgbClr val="4A7EBB"/>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2574165" y="1047750"/>
            <a:ext cx="586543" cy="571222"/>
            <a:chOff x="2299996" y="1837382"/>
            <a:chExt cx="514187" cy="521494"/>
          </a:xfrm>
        </p:grpSpPr>
        <p:pic>
          <p:nvPicPr>
            <p:cNvPr id="17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1" name="TextBox 170"/>
            <p:cNvSpPr txBox="1"/>
            <p:nvPr/>
          </p:nvSpPr>
          <p:spPr>
            <a:xfrm>
              <a:off x="2299996" y="1952241"/>
              <a:ext cx="514187" cy="365278"/>
            </a:xfrm>
            <a:prstGeom prst="rect">
              <a:avLst/>
            </a:prstGeom>
            <a:noFill/>
          </p:spPr>
          <p:txBody>
            <a:bodyPr wrap="square" rtlCol="0">
              <a:spAutoFit/>
            </a:bodyPr>
            <a:lstStyle/>
            <a:p>
              <a:pPr algn="ctr"/>
              <a:r>
                <a:rPr lang="en-US" sz="500" dirty="0">
                  <a:solidFill>
                    <a:srgbClr val="4D4D4D"/>
                  </a:solidFill>
                  <a:latin typeface="Arial" panose="020B0604020202020204" pitchFamily="34" charset="0"/>
                  <a:cs typeface="Arial" panose="020B0604020202020204" pitchFamily="34" charset="0"/>
                </a:rPr>
                <a:t>RVT</a:t>
              </a:r>
            </a:p>
            <a:p>
              <a:pPr algn="ctr"/>
              <a:r>
                <a:rPr lang="en-US" sz="500" dirty="0">
                  <a:solidFill>
                    <a:srgbClr val="4D4D4D"/>
                  </a:solidFill>
                  <a:latin typeface="Arial" panose="020B0604020202020204" pitchFamily="34" charset="0"/>
                  <a:cs typeface="Arial" panose="020B0604020202020204" pitchFamily="34" charset="0"/>
                </a:rPr>
                <a:t>DWG</a:t>
              </a:r>
            </a:p>
            <a:p>
              <a:pPr algn="ctr"/>
              <a:r>
                <a:rPr lang="en-US" sz="500" dirty="0">
                  <a:solidFill>
                    <a:srgbClr val="4D4D4D"/>
                  </a:solidFill>
                  <a:latin typeface="Arial" panose="020B0604020202020204" pitchFamily="34" charset="0"/>
                  <a:cs typeface="Arial" panose="020B0604020202020204" pitchFamily="34" charset="0"/>
                </a:rPr>
                <a:t>IFC</a:t>
              </a:r>
            </a:p>
            <a:p>
              <a:pPr algn="ctr"/>
              <a:r>
                <a:rPr lang="en-US" sz="500" dirty="0">
                  <a:solidFill>
                    <a:srgbClr val="4D4D4D"/>
                  </a:solidFill>
                  <a:latin typeface="Arial" panose="020B0604020202020204" pitchFamily="34" charset="0"/>
                  <a:cs typeface="Arial" panose="020B0604020202020204" pitchFamily="34" charset="0"/>
                </a:rPr>
                <a:t>NWC</a:t>
              </a:r>
              <a:endParaRPr lang="ru-RU" sz="500" dirty="0">
                <a:solidFill>
                  <a:srgbClr val="4D4D4D"/>
                </a:solidFill>
                <a:latin typeface="Arial" panose="020B0604020202020204" pitchFamily="34" charset="0"/>
                <a:cs typeface="Arial" panose="020B0604020202020204" pitchFamily="34" charset="0"/>
              </a:endParaRPr>
            </a:p>
          </p:txBody>
        </p:sp>
      </p:grpSp>
      <p:cxnSp>
        <p:nvCxnSpPr>
          <p:cNvPr id="172" name="Elbow Connector 171"/>
          <p:cNvCxnSpPr/>
          <p:nvPr/>
        </p:nvCxnSpPr>
        <p:spPr>
          <a:xfrm flipH="1" flipV="1">
            <a:off x="2124176" y="1771372"/>
            <a:ext cx="1157243" cy="171217"/>
          </a:xfrm>
          <a:prstGeom prst="bentConnector3">
            <a:avLst>
              <a:gd name="adj1" fmla="val 74692"/>
            </a:avLst>
          </a:prstGeom>
          <a:ln w="12700">
            <a:solidFill>
              <a:srgbClr val="4A7EBB"/>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2595725" y="1696973"/>
            <a:ext cx="514187" cy="521494"/>
            <a:chOff x="2299996" y="1837382"/>
            <a:chExt cx="514187" cy="521494"/>
          </a:xfrm>
        </p:grpSpPr>
        <p:pic>
          <p:nvPicPr>
            <p:cNvPr id="17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TextBox 174"/>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NWD</a:t>
              </a:r>
              <a:endParaRPr lang="ru-RU" sz="800" dirty="0">
                <a:solidFill>
                  <a:srgbClr val="4D4D4D"/>
                </a:solidFill>
                <a:latin typeface="Arial" panose="020B0604020202020204" pitchFamily="34" charset="0"/>
                <a:cs typeface="Arial" panose="020B0604020202020204" pitchFamily="34" charset="0"/>
              </a:endParaRPr>
            </a:p>
          </p:txBody>
        </p:sp>
      </p:grpSp>
      <p:cxnSp>
        <p:nvCxnSpPr>
          <p:cNvPr id="104" name="Elbow Connector 103"/>
          <p:cNvCxnSpPr>
            <a:endCxn id="1030" idx="3"/>
          </p:cNvCxnSpPr>
          <p:nvPr/>
        </p:nvCxnSpPr>
        <p:spPr>
          <a:xfrm rot="10800000" flipV="1">
            <a:off x="5940460" y="2208231"/>
            <a:ext cx="2204178" cy="351402"/>
          </a:xfrm>
          <a:prstGeom prst="bentConnector3">
            <a:avLst>
              <a:gd name="adj1" fmla="val -236"/>
            </a:avLst>
          </a:prstGeom>
          <a:ln w="12700">
            <a:solidFill>
              <a:srgbClr val="4A7EBB"/>
            </a:solidFill>
            <a:tailEnd type="non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30" idx="1"/>
            <a:endCxn id="1028" idx="2"/>
          </p:cNvCxnSpPr>
          <p:nvPr/>
        </p:nvCxnSpPr>
        <p:spPr>
          <a:xfrm rot="10800000">
            <a:off x="3797403" y="2102309"/>
            <a:ext cx="1780860" cy="457324"/>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3200" b="1" dirty="0">
                <a:cs typeface="Arial" panose="020B0604020202020204" pitchFamily="34" charset="0"/>
              </a:rPr>
              <a:t>Example of traditional coordination cycle</a:t>
            </a:r>
            <a:endParaRPr lang="ru-RU" sz="3200" dirty="0"/>
          </a:p>
        </p:txBody>
      </p:sp>
    </p:spTree>
    <p:extLst>
      <p:ext uri="{BB962C8B-B14F-4D97-AF65-F5344CB8AC3E}">
        <p14:creationId xmlns:p14="http://schemas.microsoft.com/office/powerpoint/2010/main" val="3471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0512" y="1468373"/>
            <a:ext cx="1828800" cy="457200"/>
            <a:chOff x="601259" y="1353876"/>
            <a:chExt cx="1025872" cy="315360"/>
          </a:xfrm>
        </p:grpSpPr>
        <p:sp>
          <p:nvSpPr>
            <p:cNvPr id="9" name="Rounded Rectangle 8"/>
            <p:cNvSpPr/>
            <p:nvPr/>
          </p:nvSpPr>
          <p:spPr>
            <a:xfrm>
              <a:off x="601259" y="1353876"/>
              <a:ext cx="1025872" cy="315360"/>
            </a:xfrm>
            <a:prstGeom prst="roundRect">
              <a:avLst/>
            </a:prstGeom>
            <a:solidFill>
              <a:srgbClr val="008AD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616654" y="1369271"/>
              <a:ext cx="995082" cy="284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a:r>
                <a:rPr lang="en-US"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Arch | MEP | Structural</a:t>
              </a:r>
            </a:p>
            <a:p>
              <a:pPr algn="ctr"/>
              <a:r>
                <a:rPr lang="en-US" sz="1000" dirty="0">
                  <a:latin typeface="Arial" panose="020B0604020202020204" pitchFamily="34" charset="0"/>
                  <a:cs typeface="Arial" panose="020B0604020202020204" pitchFamily="34" charset="0"/>
                </a:rPr>
                <a:t>Teams</a:t>
              </a:r>
              <a:endParaRPr lang="ru-RU" sz="1000" dirty="0">
                <a:latin typeface="Arial" panose="020B0604020202020204" pitchFamily="34" charset="0"/>
                <a:cs typeface="Arial" panose="020B0604020202020204" pitchFamily="34" charset="0"/>
              </a:endParaRPr>
            </a:p>
          </p:txBody>
        </p:sp>
      </p:grpSp>
      <p:grpSp>
        <p:nvGrpSpPr>
          <p:cNvPr id="11" name="Group 10"/>
          <p:cNvGrpSpPr/>
          <p:nvPr/>
        </p:nvGrpSpPr>
        <p:grpSpPr>
          <a:xfrm>
            <a:off x="5483922" y="1468373"/>
            <a:ext cx="1274363" cy="457200"/>
            <a:chOff x="2701176" y="2351639"/>
            <a:chExt cx="1024130" cy="315360"/>
          </a:xfrm>
          <a:solidFill>
            <a:srgbClr val="990099"/>
          </a:solidFill>
        </p:grpSpPr>
        <p:sp>
          <p:nvSpPr>
            <p:cNvPr id="12" name="Rounded Rectangle 11"/>
            <p:cNvSpPr/>
            <p:nvPr/>
          </p:nvSpPr>
          <p:spPr>
            <a:xfrm>
              <a:off x="2701176" y="2351639"/>
              <a:ext cx="1024130" cy="3153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716571" y="2367034"/>
              <a:ext cx="993340" cy="2845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a:t>
              </a:r>
            </a:p>
            <a:p>
              <a:pPr lvl="0" algn="ctr" defTabSz="355600">
                <a:spcBef>
                  <a:spcPct val="0"/>
                </a:spcBef>
              </a:pPr>
              <a:r>
                <a:rPr lang="en-US"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Contractor</a:t>
              </a:r>
              <a:endParaRPr lang="ru-RU" sz="1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714" y="1437202"/>
            <a:ext cx="506189" cy="51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3268126" y="1196616"/>
            <a:ext cx="1086543" cy="905693"/>
            <a:chOff x="2923332" y="1880330"/>
            <a:chExt cx="1086543" cy="905693"/>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3332" y="1880330"/>
              <a:ext cx="1058553" cy="90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3051788" y="2188365"/>
              <a:ext cx="958087" cy="338554"/>
            </a:xfrm>
            <a:prstGeom prst="rect">
              <a:avLst/>
            </a:prstGeom>
            <a:noFill/>
          </p:spPr>
          <p:txBody>
            <a:bodyPr wrap="square" rtlCol="0">
              <a:spAutoFit/>
            </a:bodyPr>
            <a:lstStyle/>
            <a:p>
              <a:pPr algn="ctr"/>
              <a:r>
                <a:rPr lang="en-US" dirty="0">
                  <a:solidFill>
                    <a:srgbClr val="4D4D4D"/>
                  </a:solidFill>
                  <a:latin typeface="Arial" panose="020B0604020202020204" pitchFamily="34" charset="0"/>
                  <a:cs typeface="Arial" panose="020B0604020202020204" pitchFamily="34" charset="0"/>
                </a:rPr>
                <a:t>FTP</a:t>
              </a:r>
              <a:endParaRPr lang="ru-RU" dirty="0">
                <a:solidFill>
                  <a:srgbClr val="4D4D4D"/>
                </a:solidFill>
                <a:latin typeface="Arial" panose="020B0604020202020204" pitchFamily="34" charset="0"/>
                <a:cs typeface="Arial" panose="020B0604020202020204" pitchFamily="34" charset="0"/>
              </a:endParaRPr>
            </a:p>
          </p:txBody>
        </p:sp>
      </p:gr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698" y="4116908"/>
            <a:ext cx="309195" cy="43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Elbow Connector 62"/>
          <p:cNvCxnSpPr>
            <a:stCxn id="2050" idx="1"/>
            <a:endCxn id="9" idx="2"/>
          </p:cNvCxnSpPr>
          <p:nvPr/>
        </p:nvCxnSpPr>
        <p:spPr>
          <a:xfrm rot="10800000">
            <a:off x="1204913" y="1925574"/>
            <a:ext cx="4468517" cy="1237529"/>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8323" y="4124837"/>
            <a:ext cx="463437" cy="28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38" name="Straight Arrow Connector 1037"/>
          <p:cNvCxnSpPr>
            <a:stCxn id="12" idx="3"/>
            <a:endCxn id="1027" idx="1"/>
          </p:cNvCxnSpPr>
          <p:nvPr/>
        </p:nvCxnSpPr>
        <p:spPr>
          <a:xfrm flipV="1">
            <a:off x="6758285" y="1693613"/>
            <a:ext cx="1262429" cy="3360"/>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7132405" y="1417261"/>
            <a:ext cx="514187" cy="521494"/>
            <a:chOff x="2299996" y="1837382"/>
            <a:chExt cx="514187" cy="521494"/>
          </a:xfrm>
        </p:grpSpPr>
        <p:pic>
          <p:nvPicPr>
            <p:cNvPr id="4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NWF</a:t>
              </a:r>
              <a:endParaRPr lang="ru-RU" sz="800" dirty="0">
                <a:solidFill>
                  <a:srgbClr val="4D4D4D"/>
                </a:solidFill>
                <a:latin typeface="Arial" panose="020B0604020202020204" pitchFamily="34" charset="0"/>
                <a:cs typeface="Arial" panose="020B0604020202020204" pitchFamily="34" charset="0"/>
              </a:endParaRPr>
            </a:p>
          </p:txBody>
        </p:sp>
      </p:grpSp>
      <p:cxnSp>
        <p:nvCxnSpPr>
          <p:cNvPr id="1042" name="Elbow Connector 1041"/>
          <p:cNvCxnSpPr/>
          <p:nvPr/>
        </p:nvCxnSpPr>
        <p:spPr>
          <a:xfrm>
            <a:off x="4326679" y="1399069"/>
            <a:ext cx="1157243" cy="171217"/>
          </a:xfrm>
          <a:prstGeom prst="bentConnector3">
            <a:avLst>
              <a:gd name="adj1" fmla="val 7469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550074" y="1097478"/>
            <a:ext cx="514187" cy="521494"/>
            <a:chOff x="2299996" y="1837382"/>
            <a:chExt cx="514187" cy="521494"/>
          </a:xfrm>
        </p:grpSpPr>
        <p:pic>
          <p:nvPicPr>
            <p:cNvPr id="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2299996" y="1982713"/>
              <a:ext cx="514187" cy="215444"/>
            </a:xfrm>
            <a:prstGeom prst="rect">
              <a:avLst/>
            </a:prstGeom>
            <a:noFill/>
          </p:spPr>
          <p:txBody>
            <a:bodyPr wrap="square" rtlCol="0">
              <a:spAutoFit/>
            </a:bodyPr>
            <a:lstStyle/>
            <a:p>
              <a:pPr algn="ctr"/>
              <a:r>
                <a:rPr lang="en-US" sz="800" dirty="0">
                  <a:solidFill>
                    <a:srgbClr val="4D4D4D"/>
                  </a:solidFill>
                  <a:latin typeface="Arial" panose="020B0604020202020204" pitchFamily="34" charset="0"/>
                  <a:cs typeface="Arial" panose="020B0604020202020204" pitchFamily="34" charset="0"/>
                </a:rPr>
                <a:t>NWC</a:t>
              </a:r>
              <a:endParaRPr lang="ru-RU" sz="800" dirty="0">
                <a:solidFill>
                  <a:srgbClr val="4D4D4D"/>
                </a:solidFill>
                <a:latin typeface="Arial" panose="020B0604020202020204" pitchFamily="34" charset="0"/>
                <a:cs typeface="Arial" panose="020B0604020202020204" pitchFamily="34" charset="0"/>
              </a:endParaRPr>
            </a:p>
          </p:txBody>
        </p:sp>
      </p:grpSp>
      <p:sp>
        <p:nvSpPr>
          <p:cNvPr id="125" name="TextBox 124"/>
          <p:cNvSpPr txBox="1"/>
          <p:nvPr/>
        </p:nvSpPr>
        <p:spPr>
          <a:xfrm>
            <a:off x="6219856" y="4396392"/>
            <a:ext cx="880369"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Notifications</a:t>
            </a:r>
            <a:endParaRPr lang="ru-RU" sz="1000" dirty="0">
              <a:solidFill>
                <a:srgbClr val="4D4D4D"/>
              </a:solidFill>
              <a:latin typeface="Arial" panose="020B0604020202020204" pitchFamily="34" charset="0"/>
              <a:cs typeface="Arial" panose="020B0604020202020204" pitchFamily="34" charset="0"/>
            </a:endParaRPr>
          </a:p>
        </p:txBody>
      </p:sp>
      <p:sp>
        <p:nvSpPr>
          <p:cNvPr id="132" name="TextBox 131"/>
          <p:cNvSpPr txBox="1"/>
          <p:nvPr/>
        </p:nvSpPr>
        <p:spPr>
          <a:xfrm>
            <a:off x="5306344" y="4508678"/>
            <a:ext cx="631904"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Reports</a:t>
            </a:r>
            <a:endParaRPr lang="ru-RU" sz="1000" dirty="0">
              <a:solidFill>
                <a:srgbClr val="4D4D4D"/>
              </a:solidFill>
              <a:latin typeface="Arial" panose="020B0604020202020204" pitchFamily="34" charset="0"/>
              <a:cs typeface="Arial" panose="020B0604020202020204" pitchFamily="34" charset="0"/>
            </a:endParaRPr>
          </a:p>
        </p:txBody>
      </p:sp>
      <p:sp>
        <p:nvSpPr>
          <p:cNvPr id="133" name="TextBox 132"/>
          <p:cNvSpPr txBox="1"/>
          <p:nvPr/>
        </p:nvSpPr>
        <p:spPr>
          <a:xfrm>
            <a:off x="7950643" y="1954313"/>
            <a:ext cx="646331"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Clashes</a:t>
            </a:r>
            <a:endParaRPr lang="ru-RU" sz="1000" dirty="0">
              <a:solidFill>
                <a:srgbClr val="4D4D4D"/>
              </a:solidFill>
              <a:latin typeface="Arial" panose="020B0604020202020204" pitchFamily="34" charset="0"/>
              <a:cs typeface="Arial" panose="020B0604020202020204" pitchFamily="34" charset="0"/>
            </a:endParaRPr>
          </a:p>
        </p:txBody>
      </p:sp>
      <p:cxnSp>
        <p:nvCxnSpPr>
          <p:cNvPr id="167" name="Elbow Connector 166"/>
          <p:cNvCxnSpPr/>
          <p:nvPr/>
        </p:nvCxnSpPr>
        <p:spPr>
          <a:xfrm flipV="1">
            <a:off x="4319821" y="1817645"/>
            <a:ext cx="1157243" cy="171217"/>
          </a:xfrm>
          <a:prstGeom prst="bentConnector3">
            <a:avLst>
              <a:gd name="adj1" fmla="val 74692"/>
            </a:avLst>
          </a:prstGeom>
          <a:ln w="12700">
            <a:solidFill>
              <a:srgbClr val="F1838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50074" y="1696973"/>
            <a:ext cx="514187" cy="521494"/>
            <a:chOff x="2299996" y="1837382"/>
            <a:chExt cx="514187" cy="521494"/>
          </a:xfrm>
        </p:grpSpPr>
        <p:pic>
          <p:nvPicPr>
            <p:cNvPr id="45" name="Picture 7"/>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2299996" y="1982713"/>
              <a:ext cx="514187" cy="215444"/>
            </a:xfrm>
            <a:prstGeom prst="rect">
              <a:avLst/>
            </a:prstGeom>
            <a:noFill/>
          </p:spPr>
          <p:txBody>
            <a:bodyPr wrap="square" rtlCol="0">
              <a:spAutoFit/>
            </a:bodyPr>
            <a:lstStyle/>
            <a:p>
              <a:pPr algn="ctr"/>
              <a:r>
                <a:rPr lang="en-US" sz="800" dirty="0">
                  <a:solidFill>
                    <a:schemeClr val="bg1">
                      <a:lumMod val="75000"/>
                    </a:schemeClr>
                  </a:solidFill>
                  <a:latin typeface="Arial" panose="020B0604020202020204" pitchFamily="34" charset="0"/>
                  <a:cs typeface="Arial" panose="020B0604020202020204" pitchFamily="34" charset="0"/>
                </a:rPr>
                <a:t>NWD</a:t>
              </a:r>
              <a:endParaRPr lang="ru-RU" sz="800" dirty="0">
                <a:solidFill>
                  <a:schemeClr val="bg1">
                    <a:lumMod val="75000"/>
                  </a:schemeClr>
                </a:solidFill>
                <a:latin typeface="Arial" panose="020B0604020202020204" pitchFamily="34" charset="0"/>
                <a:cs typeface="Arial" panose="020B0604020202020204" pitchFamily="34" charset="0"/>
              </a:endParaRPr>
            </a:p>
          </p:txBody>
        </p:sp>
      </p:grpSp>
      <p:cxnSp>
        <p:nvCxnSpPr>
          <p:cNvPr id="168" name="Elbow Connector 167"/>
          <p:cNvCxnSpPr/>
          <p:nvPr/>
        </p:nvCxnSpPr>
        <p:spPr>
          <a:xfrm flipH="1">
            <a:off x="2121698" y="1399069"/>
            <a:ext cx="1157243" cy="171217"/>
          </a:xfrm>
          <a:prstGeom prst="bentConnector3">
            <a:avLst>
              <a:gd name="adj1" fmla="val 74692"/>
            </a:avLst>
          </a:prstGeom>
          <a:ln w="12700">
            <a:solidFill>
              <a:srgbClr val="4A7EBB"/>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2574165" y="1047750"/>
            <a:ext cx="586543" cy="571222"/>
            <a:chOff x="2299996" y="1837382"/>
            <a:chExt cx="514187" cy="521494"/>
          </a:xfrm>
        </p:grpSpPr>
        <p:pic>
          <p:nvPicPr>
            <p:cNvPr id="17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1" name="TextBox 170"/>
            <p:cNvSpPr txBox="1"/>
            <p:nvPr/>
          </p:nvSpPr>
          <p:spPr>
            <a:xfrm>
              <a:off x="2299996" y="1952241"/>
              <a:ext cx="514187" cy="365278"/>
            </a:xfrm>
            <a:prstGeom prst="rect">
              <a:avLst/>
            </a:prstGeom>
            <a:noFill/>
          </p:spPr>
          <p:txBody>
            <a:bodyPr wrap="square" rtlCol="0">
              <a:spAutoFit/>
            </a:bodyPr>
            <a:lstStyle/>
            <a:p>
              <a:pPr algn="ctr"/>
              <a:r>
                <a:rPr lang="en-US" sz="500" dirty="0">
                  <a:solidFill>
                    <a:srgbClr val="4D4D4D"/>
                  </a:solidFill>
                  <a:latin typeface="Arial" panose="020B0604020202020204" pitchFamily="34" charset="0"/>
                  <a:cs typeface="Arial" panose="020B0604020202020204" pitchFamily="34" charset="0"/>
                </a:rPr>
                <a:t>RVT</a:t>
              </a:r>
            </a:p>
            <a:p>
              <a:pPr algn="ctr"/>
              <a:r>
                <a:rPr lang="en-US" sz="500" dirty="0">
                  <a:solidFill>
                    <a:srgbClr val="4D4D4D"/>
                  </a:solidFill>
                  <a:latin typeface="Arial" panose="020B0604020202020204" pitchFamily="34" charset="0"/>
                  <a:cs typeface="Arial" panose="020B0604020202020204" pitchFamily="34" charset="0"/>
                </a:rPr>
                <a:t>DWG</a:t>
              </a:r>
            </a:p>
            <a:p>
              <a:pPr algn="ctr"/>
              <a:r>
                <a:rPr lang="en-US" sz="500" dirty="0">
                  <a:solidFill>
                    <a:srgbClr val="4D4D4D"/>
                  </a:solidFill>
                  <a:latin typeface="Arial" panose="020B0604020202020204" pitchFamily="34" charset="0"/>
                  <a:cs typeface="Arial" panose="020B0604020202020204" pitchFamily="34" charset="0"/>
                </a:rPr>
                <a:t>IFC</a:t>
              </a:r>
            </a:p>
            <a:p>
              <a:pPr algn="ctr"/>
              <a:r>
                <a:rPr lang="en-US" sz="500" dirty="0">
                  <a:solidFill>
                    <a:srgbClr val="4D4D4D"/>
                  </a:solidFill>
                  <a:latin typeface="Arial" panose="020B0604020202020204" pitchFamily="34" charset="0"/>
                  <a:cs typeface="Arial" panose="020B0604020202020204" pitchFamily="34" charset="0"/>
                </a:rPr>
                <a:t>NWC</a:t>
              </a:r>
              <a:endParaRPr lang="ru-RU" sz="500" dirty="0">
                <a:solidFill>
                  <a:srgbClr val="4D4D4D"/>
                </a:solidFill>
                <a:latin typeface="Arial" panose="020B0604020202020204" pitchFamily="34" charset="0"/>
                <a:cs typeface="Arial" panose="020B0604020202020204" pitchFamily="34" charset="0"/>
              </a:endParaRPr>
            </a:p>
          </p:txBody>
        </p:sp>
      </p:grpSp>
      <p:cxnSp>
        <p:nvCxnSpPr>
          <p:cNvPr id="172" name="Elbow Connector 171"/>
          <p:cNvCxnSpPr/>
          <p:nvPr/>
        </p:nvCxnSpPr>
        <p:spPr>
          <a:xfrm flipH="1" flipV="1">
            <a:off x="2124176" y="1771372"/>
            <a:ext cx="1157243" cy="171217"/>
          </a:xfrm>
          <a:prstGeom prst="bentConnector3">
            <a:avLst>
              <a:gd name="adj1" fmla="val 74692"/>
            </a:avLst>
          </a:prstGeom>
          <a:ln w="12700">
            <a:solidFill>
              <a:srgbClr val="F18383"/>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a:off x="2595725" y="1696973"/>
            <a:ext cx="514187" cy="521494"/>
            <a:chOff x="2299996" y="1837382"/>
            <a:chExt cx="514187" cy="521494"/>
          </a:xfrm>
        </p:grpSpPr>
        <p:pic>
          <p:nvPicPr>
            <p:cNvPr id="174" name="Picture 7"/>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327986" y="1837382"/>
              <a:ext cx="386847" cy="52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TextBox 174"/>
            <p:cNvSpPr txBox="1"/>
            <p:nvPr/>
          </p:nvSpPr>
          <p:spPr>
            <a:xfrm>
              <a:off x="2299996" y="1982713"/>
              <a:ext cx="514187" cy="215444"/>
            </a:xfrm>
            <a:prstGeom prst="rect">
              <a:avLst/>
            </a:prstGeom>
            <a:noFill/>
          </p:spPr>
          <p:txBody>
            <a:bodyPr wrap="square" rtlCol="0">
              <a:spAutoFit/>
            </a:bodyPr>
            <a:lstStyle/>
            <a:p>
              <a:pPr algn="ctr"/>
              <a:r>
                <a:rPr lang="en-US" sz="800" dirty="0">
                  <a:solidFill>
                    <a:schemeClr val="bg1">
                      <a:lumMod val="75000"/>
                    </a:schemeClr>
                  </a:solidFill>
                  <a:latin typeface="Arial" panose="020B0604020202020204" pitchFamily="34" charset="0"/>
                  <a:cs typeface="Arial" panose="020B0604020202020204" pitchFamily="34" charset="0"/>
                </a:rPr>
                <a:t>NWD</a:t>
              </a:r>
              <a:endParaRPr lang="ru-RU" sz="800" dirty="0">
                <a:solidFill>
                  <a:schemeClr val="bg1">
                    <a:lumMod val="75000"/>
                  </a:schemeClr>
                </a:solidFill>
                <a:latin typeface="Arial" panose="020B0604020202020204" pitchFamily="34" charset="0"/>
                <a:cs typeface="Arial" panose="020B0604020202020204" pitchFamily="34" charset="0"/>
              </a:endParaRPr>
            </a:p>
          </p:txBody>
        </p:sp>
      </p:gr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3429" y="2723779"/>
            <a:ext cx="895350" cy="8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Elbow Connector 15"/>
          <p:cNvCxnSpPr>
            <a:stCxn id="133" idx="2"/>
            <a:endCxn id="2050" idx="3"/>
          </p:cNvCxnSpPr>
          <p:nvPr/>
        </p:nvCxnSpPr>
        <p:spPr>
          <a:xfrm rot="5400000">
            <a:off x="6940010" y="1829303"/>
            <a:ext cx="962568" cy="1705030"/>
          </a:xfrm>
          <a:prstGeom prst="bentConnector2">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671132" y="3253909"/>
            <a:ext cx="1213794"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Clashes as issues</a:t>
            </a:r>
            <a:endParaRPr lang="ru-RU" sz="1000" dirty="0">
              <a:solidFill>
                <a:srgbClr val="4D4D4D"/>
              </a:solidFill>
              <a:latin typeface="Arial" panose="020B0604020202020204" pitchFamily="34" charset="0"/>
              <a:cs typeface="Arial" panose="020B0604020202020204" pitchFamily="34" charset="0"/>
            </a:endParaRPr>
          </a:p>
        </p:txBody>
      </p:sp>
      <p:pic>
        <p:nvPicPr>
          <p:cNvPr id="5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866" y="2914372"/>
            <a:ext cx="400328" cy="339537"/>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77" name="Elbow Connector 76"/>
          <p:cNvCxnSpPr/>
          <p:nvPr/>
        </p:nvCxnSpPr>
        <p:spPr>
          <a:xfrm rot="5400000">
            <a:off x="6173286" y="2240671"/>
            <a:ext cx="766060" cy="200163"/>
          </a:xfrm>
          <a:prstGeom prst="bentConnector3">
            <a:avLst>
              <a:gd name="adj1" fmla="val 75178"/>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456233" y="2029801"/>
            <a:ext cx="400328" cy="404643"/>
            <a:chOff x="6650552" y="3066839"/>
            <a:chExt cx="400328" cy="404643"/>
          </a:xfrm>
        </p:grpSpPr>
        <p:pic>
          <p:nvPicPr>
            <p:cNvPr id="7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0552" y="3131945"/>
              <a:ext cx="400328" cy="339537"/>
            </a:xfrm>
            <a:prstGeom prst="rect">
              <a:avLst/>
            </a:prstGeom>
            <a:noFill/>
            <a:ln w="222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0" name="TextBox 79"/>
            <p:cNvSpPr txBox="1"/>
            <p:nvPr/>
          </p:nvSpPr>
          <p:spPr>
            <a:xfrm>
              <a:off x="6688258" y="3066839"/>
              <a:ext cx="333746" cy="400110"/>
            </a:xfrm>
            <a:prstGeom prst="rect">
              <a:avLst/>
            </a:prstGeom>
            <a:noFill/>
          </p:spPr>
          <p:txBody>
            <a:bodyPr wrap="none" rtlCol="0">
              <a:spAutoFit/>
            </a:bodyPr>
            <a:lstStyle/>
            <a:p>
              <a:pPr algn="ctr"/>
              <a:r>
                <a:rPr lang="en-US" sz="2000" dirty="0">
                  <a:solidFill>
                    <a:srgbClr val="4D4D4D"/>
                  </a:solidFill>
                  <a:latin typeface="Arial" panose="020B0604020202020204" pitchFamily="34" charset="0"/>
                  <a:cs typeface="Arial" panose="020B0604020202020204" pitchFamily="34" charset="0"/>
                </a:rPr>
                <a:t>+</a:t>
              </a:r>
              <a:endParaRPr lang="ru-RU" sz="2000" dirty="0">
                <a:solidFill>
                  <a:srgbClr val="4D4D4D"/>
                </a:solidFill>
                <a:latin typeface="Arial" panose="020B0604020202020204" pitchFamily="34" charset="0"/>
                <a:cs typeface="Arial" panose="020B0604020202020204" pitchFamily="34" charset="0"/>
              </a:endParaRPr>
            </a:p>
          </p:txBody>
        </p:sp>
      </p:grpSp>
      <p:pic>
        <p:nvPicPr>
          <p:cNvPr id="8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9007" y="2991430"/>
            <a:ext cx="400328" cy="34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Elbow Connector 33"/>
          <p:cNvCxnSpPr>
            <a:endCxn id="1031" idx="0"/>
          </p:cNvCxnSpPr>
          <p:nvPr/>
        </p:nvCxnSpPr>
        <p:spPr>
          <a:xfrm rot="16200000" flipH="1">
            <a:off x="6334508" y="3799303"/>
            <a:ext cx="377804" cy="273264"/>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cxnSp>
        <p:nvCxnSpPr>
          <p:cNvPr id="89" name="Elbow Connector 88"/>
          <p:cNvCxnSpPr>
            <a:endCxn id="1029" idx="0"/>
          </p:cNvCxnSpPr>
          <p:nvPr/>
        </p:nvCxnSpPr>
        <p:spPr>
          <a:xfrm rot="5400000">
            <a:off x="5572423" y="3795757"/>
            <a:ext cx="371025" cy="271277"/>
          </a:xfrm>
          <a:prstGeom prst="bentConnector3">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555761" y="3348509"/>
            <a:ext cx="1766830" cy="400110"/>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Work with issues in</a:t>
            </a:r>
          </a:p>
          <a:p>
            <a:pPr algn="ctr"/>
            <a:r>
              <a:rPr lang="en-US" sz="1000" dirty="0">
                <a:solidFill>
                  <a:srgbClr val="4D4D4D"/>
                </a:solidFill>
                <a:latin typeface="Arial" panose="020B0604020202020204" pitchFamily="34" charset="0"/>
                <a:cs typeface="Arial" panose="020B0604020202020204" pitchFamily="34" charset="0"/>
              </a:rPr>
              <a:t>Revizto | Revit | Navisworks</a:t>
            </a:r>
            <a:endParaRPr lang="ru-RU" sz="1000" dirty="0">
              <a:solidFill>
                <a:srgbClr val="4D4D4D"/>
              </a:solidFill>
              <a:latin typeface="Arial" panose="020B0604020202020204" pitchFamily="34" charset="0"/>
              <a:cs typeface="Arial" panose="020B0604020202020204" pitchFamily="34" charset="0"/>
            </a:endParaRPr>
          </a:p>
        </p:txBody>
      </p:sp>
      <p:sp>
        <p:nvSpPr>
          <p:cNvPr id="96" name="TextBox 95"/>
          <p:cNvSpPr txBox="1"/>
          <p:nvPr/>
        </p:nvSpPr>
        <p:spPr>
          <a:xfrm>
            <a:off x="6849334" y="2102309"/>
            <a:ext cx="845103"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New Issues</a:t>
            </a:r>
            <a:endParaRPr lang="ru-RU" sz="1000" dirty="0">
              <a:solidFill>
                <a:srgbClr val="4D4D4D"/>
              </a:solidFill>
              <a:latin typeface="Arial" panose="020B0604020202020204" pitchFamily="34" charset="0"/>
              <a:cs typeface="Arial" panose="020B0604020202020204" pitchFamily="34" charset="0"/>
            </a:endParaRPr>
          </a:p>
        </p:txBody>
      </p:sp>
      <p:pic>
        <p:nvPicPr>
          <p:cNvPr id="9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7027" y="2935804"/>
            <a:ext cx="228448" cy="23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4" name="Straight Arrow Connector 63"/>
          <p:cNvCxnSpPr>
            <a:stCxn id="2050" idx="0"/>
            <a:endCxn id="12" idx="2"/>
          </p:cNvCxnSpPr>
          <p:nvPr/>
        </p:nvCxnSpPr>
        <p:spPr>
          <a:xfrm flipV="1">
            <a:off x="6121104" y="1925573"/>
            <a:ext cx="0" cy="798206"/>
          </a:xfrm>
          <a:prstGeom prst="straightConnector1">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93574" y="2136702"/>
            <a:ext cx="485775" cy="37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0" name="Elbow Connector 109"/>
          <p:cNvCxnSpPr/>
          <p:nvPr/>
        </p:nvCxnSpPr>
        <p:spPr>
          <a:xfrm rot="16200000" flipH="1">
            <a:off x="5330211" y="2237262"/>
            <a:ext cx="766060" cy="200163"/>
          </a:xfrm>
          <a:prstGeom prst="bentConnector3">
            <a:avLst>
              <a:gd name="adj1" fmla="val 75178"/>
            </a:avLst>
          </a:prstGeom>
          <a:ln w="12700">
            <a:solidFill>
              <a:srgbClr val="4A7EBB"/>
            </a:solidFill>
            <a:tailEnd type="stealth"/>
          </a:ln>
        </p:spPr>
        <p:style>
          <a:lnRef idx="1">
            <a:schemeClr val="accent1"/>
          </a:lnRef>
          <a:fillRef idx="0">
            <a:schemeClr val="accent1"/>
          </a:fillRef>
          <a:effectRef idx="0">
            <a:schemeClr val="accent1"/>
          </a:effectRef>
          <a:fontRef idx="minor">
            <a:schemeClr val="tx1"/>
          </a:fontRef>
        </p:style>
      </p:cxnSp>
      <p:grpSp>
        <p:nvGrpSpPr>
          <p:cNvPr id="69" name="Group 68"/>
          <p:cNvGrpSpPr>
            <a:grpSpLocks noChangeAspect="1"/>
          </p:cNvGrpSpPr>
          <p:nvPr/>
        </p:nvGrpSpPr>
        <p:grpSpPr>
          <a:xfrm>
            <a:off x="5405338" y="1984540"/>
            <a:ext cx="442748" cy="495167"/>
            <a:chOff x="1898659" y="1800559"/>
            <a:chExt cx="321390" cy="359440"/>
          </a:xfrm>
        </p:grpSpPr>
        <p:pic>
          <p:nvPicPr>
            <p:cNvPr id="7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25455" y="1800559"/>
              <a:ext cx="263892" cy="35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TextBox 70"/>
            <p:cNvSpPr txBox="1"/>
            <p:nvPr/>
          </p:nvSpPr>
          <p:spPr>
            <a:xfrm>
              <a:off x="1898659" y="1889227"/>
              <a:ext cx="321390" cy="201073"/>
            </a:xfrm>
            <a:prstGeom prst="rect">
              <a:avLst/>
            </a:prstGeom>
            <a:noFill/>
          </p:spPr>
          <p:txBody>
            <a:bodyPr wrap="none" rtlCol="0">
              <a:spAutoFit/>
            </a:bodyPr>
            <a:lstStyle/>
            <a:p>
              <a:pPr algn="ctr"/>
              <a:r>
                <a:rPr lang="en-US" sz="600" dirty="0">
                  <a:solidFill>
                    <a:srgbClr val="4D4D4D"/>
                  </a:solidFill>
                  <a:latin typeface="Arial" panose="020B0604020202020204" pitchFamily="34" charset="0"/>
                  <a:cs typeface="Arial" panose="020B0604020202020204" pitchFamily="34" charset="0"/>
                </a:rPr>
                <a:t>Revizto</a:t>
              </a:r>
            </a:p>
            <a:p>
              <a:pPr algn="ctr"/>
              <a:r>
                <a:rPr lang="en-US" sz="600" dirty="0">
                  <a:solidFill>
                    <a:srgbClr val="4D4D4D"/>
                  </a:solidFill>
                  <a:latin typeface="Arial" panose="020B0604020202020204" pitchFamily="34" charset="0"/>
                  <a:cs typeface="Arial" panose="020B0604020202020204" pitchFamily="34" charset="0"/>
                </a:rPr>
                <a:t>project</a:t>
              </a:r>
              <a:endParaRPr lang="ru-RU" sz="600" dirty="0">
                <a:solidFill>
                  <a:srgbClr val="4D4D4D"/>
                </a:solidFill>
                <a:latin typeface="Arial" panose="020B0604020202020204" pitchFamily="34" charset="0"/>
                <a:cs typeface="Arial" panose="020B0604020202020204" pitchFamily="34" charset="0"/>
              </a:endParaRPr>
            </a:p>
          </p:txBody>
        </p:sp>
      </p:grpSp>
      <p:sp>
        <p:nvSpPr>
          <p:cNvPr id="111" name="TextBox 110"/>
          <p:cNvSpPr txBox="1"/>
          <p:nvPr/>
        </p:nvSpPr>
        <p:spPr>
          <a:xfrm>
            <a:off x="5558422" y="3548531"/>
            <a:ext cx="1156086" cy="246221"/>
          </a:xfrm>
          <a:prstGeom prst="rect">
            <a:avLst/>
          </a:prstGeom>
          <a:noFill/>
        </p:spPr>
        <p:txBody>
          <a:bodyPr wrap="none" rtlCol="0">
            <a:spAutoFit/>
          </a:bodyPr>
          <a:lstStyle/>
          <a:p>
            <a:pPr algn="ctr"/>
            <a:r>
              <a:rPr lang="en-US" sz="1000" dirty="0">
                <a:solidFill>
                  <a:srgbClr val="4D4D4D"/>
                </a:solidFill>
                <a:latin typeface="Arial" panose="020B0604020202020204" pitchFamily="34" charset="0"/>
                <a:cs typeface="Arial" panose="020B0604020202020204" pitchFamily="34" charset="0"/>
              </a:rPr>
              <a:t>Revizto on Cloud</a:t>
            </a:r>
            <a:endParaRPr lang="ru-RU" sz="1000" dirty="0">
              <a:solidFill>
                <a:srgbClr val="4D4D4D"/>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sz="3200" b="1" dirty="0">
                <a:cs typeface="Arial" panose="020B0604020202020204" pitchFamily="34" charset="0"/>
              </a:rPr>
              <a:t>Revizto-infused coordination cycle</a:t>
            </a:r>
            <a:endParaRPr lang="ru-RU" sz="3200" dirty="0"/>
          </a:p>
        </p:txBody>
      </p:sp>
    </p:spTree>
    <p:extLst>
      <p:ext uri="{BB962C8B-B14F-4D97-AF65-F5344CB8AC3E}">
        <p14:creationId xmlns:p14="http://schemas.microsoft.com/office/powerpoint/2010/main" val="224725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What’s new in Revizto 4.4</a:t>
            </a:r>
            <a:endParaRPr lang="ru-RU" sz="3200" dirty="0"/>
          </a:p>
        </p:txBody>
      </p:sp>
      <p:sp>
        <p:nvSpPr>
          <p:cNvPr id="2" name="Content Placeholder 1"/>
          <p:cNvSpPr>
            <a:spLocks noGrp="1"/>
          </p:cNvSpPr>
          <p:nvPr>
            <p:ph idx="1"/>
          </p:nvPr>
        </p:nvSpPr>
        <p:spPr/>
        <p:txBody>
          <a:bodyPr/>
          <a:lstStyle/>
          <a:p>
            <a:pPr marL="396900">
              <a:buClr>
                <a:srgbClr val="4D4D4D"/>
              </a:buClr>
              <a:buFont typeface="Arial" panose="020B0604020202020204" pitchFamily="34" charset="0"/>
              <a:buChar char="•"/>
            </a:pPr>
            <a:r>
              <a:rPr lang="en-US" sz="2000" dirty="0"/>
              <a:t>Ability to color code links, categories and levels. New "Objects" dialog. </a:t>
            </a:r>
          </a:p>
          <a:p>
            <a:pPr marL="396900">
              <a:buClr>
                <a:srgbClr val="4D4D4D"/>
              </a:buClr>
              <a:buFont typeface="Arial" panose="020B0604020202020204" pitchFamily="34" charset="0"/>
              <a:buChar char="•"/>
            </a:pPr>
            <a:r>
              <a:rPr lang="en-US" sz="2000" dirty="0"/>
              <a:t>Ability to hide linked models and individual objects.</a:t>
            </a:r>
          </a:p>
          <a:p>
            <a:pPr marL="396900">
              <a:buClr>
                <a:srgbClr val="4D4D4D"/>
              </a:buClr>
              <a:buFont typeface="Arial" panose="020B0604020202020204" pitchFamily="34" charset="0"/>
              <a:buChar char="•"/>
            </a:pPr>
            <a:r>
              <a:rPr lang="en-US" sz="2000" dirty="0"/>
              <a:t>Phases support from Revit.</a:t>
            </a:r>
          </a:p>
          <a:p>
            <a:pPr marL="396900">
              <a:buClr>
                <a:srgbClr val="4D4D4D"/>
              </a:buClr>
              <a:buFont typeface="Arial" panose="020B0604020202020204" pitchFamily="34" charset="0"/>
              <a:buChar char="•"/>
            </a:pPr>
            <a:r>
              <a:rPr lang="en-US" sz="2000" dirty="0"/>
              <a:t>Tag management system for the Issue Tracker. </a:t>
            </a:r>
          </a:p>
          <a:p>
            <a:pPr marL="396900">
              <a:buClr>
                <a:srgbClr val="4D4D4D"/>
              </a:buClr>
              <a:buFont typeface="Arial" panose="020B0604020202020204" pitchFamily="34" charset="0"/>
              <a:buChar char="•"/>
            </a:pPr>
            <a:r>
              <a:rPr lang="en-US" sz="2000" dirty="0"/>
              <a:t>Clickable links on sheets.</a:t>
            </a:r>
            <a:endParaRPr lang="ru-RU" sz="2000" dirty="0"/>
          </a:p>
          <a:p>
            <a:pPr marL="396900">
              <a:buClr>
                <a:srgbClr val="4D4D4D"/>
              </a:buClr>
              <a:buFont typeface="Arial" panose="020B0604020202020204" pitchFamily="34" charset="0"/>
              <a:buChar char="•"/>
            </a:pPr>
            <a:r>
              <a:rPr lang="en-US" sz="2000" dirty="0"/>
              <a:t>Interface improvement.</a:t>
            </a:r>
          </a:p>
        </p:txBody>
      </p:sp>
    </p:spTree>
    <p:extLst>
      <p:ext uri="{BB962C8B-B14F-4D97-AF65-F5344CB8AC3E}">
        <p14:creationId xmlns:p14="http://schemas.microsoft.com/office/powerpoint/2010/main" val="320795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5770" y="2397230"/>
            <a:ext cx="3139291" cy="2475449"/>
          </a:xfrm>
          <a:prstGeom prst="rect">
            <a:avLst/>
          </a:prstGeom>
        </p:spPr>
      </p:pic>
      <p:pic>
        <p:nvPicPr>
          <p:cNvPr id="6" name="Picture 5"/>
          <p:cNvPicPr>
            <a:picLocks noChangeAspect="1"/>
          </p:cNvPicPr>
          <p:nvPr/>
        </p:nvPicPr>
        <p:blipFill>
          <a:blip r:embed="rId3"/>
          <a:stretch>
            <a:fillRect/>
          </a:stretch>
        </p:blipFill>
        <p:spPr>
          <a:xfrm>
            <a:off x="3734657" y="2397230"/>
            <a:ext cx="3150687" cy="2480461"/>
          </a:xfrm>
          <a:prstGeom prst="rect">
            <a:avLst/>
          </a:prstGeom>
        </p:spPr>
      </p:pic>
      <p:pic>
        <p:nvPicPr>
          <p:cNvPr id="7" name="Picture 6"/>
          <p:cNvPicPr>
            <a:picLocks noChangeAspect="1"/>
          </p:cNvPicPr>
          <p:nvPr/>
        </p:nvPicPr>
        <p:blipFill>
          <a:blip r:embed="rId4"/>
          <a:stretch>
            <a:fillRect/>
          </a:stretch>
        </p:blipFill>
        <p:spPr>
          <a:xfrm>
            <a:off x="6978581" y="35960"/>
            <a:ext cx="2083226" cy="2677385"/>
          </a:xfrm>
          <a:prstGeom prst="rect">
            <a:avLst/>
          </a:prstGeom>
        </p:spPr>
      </p:pic>
    </p:spTree>
    <p:extLst>
      <p:ext uri="{BB962C8B-B14F-4D97-AF65-F5344CB8AC3E}">
        <p14:creationId xmlns:p14="http://schemas.microsoft.com/office/powerpoint/2010/main" val="390451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0" y="1150938"/>
            <a:ext cx="8229600" cy="3849079"/>
          </a:xfrm>
        </p:spPr>
        <p:txBody>
          <a:bodyPr/>
          <a:lstStyle/>
          <a:p>
            <a:r>
              <a:rPr lang="en-US" dirty="0"/>
              <a:t>Revizto web site 		     </a:t>
            </a:r>
            <a:r>
              <a:rPr lang="en-US" dirty="0">
                <a:hlinkClick r:id="rId2"/>
              </a:rPr>
              <a:t>https://revizto.com</a:t>
            </a:r>
            <a:r>
              <a:rPr lang="en-US" dirty="0"/>
              <a:t> </a:t>
            </a:r>
            <a:endParaRPr lang="ru-RU" dirty="0"/>
          </a:p>
          <a:p>
            <a:pPr>
              <a:spcBef>
                <a:spcPts val="600"/>
              </a:spcBef>
            </a:pPr>
            <a:r>
              <a:rPr lang="en-US" dirty="0"/>
              <a:t>User Manual		     </a:t>
            </a:r>
            <a:r>
              <a:rPr lang="en-US" dirty="0">
                <a:hlinkClick r:id="rId3"/>
              </a:rPr>
              <a:t>https://help.revizto.com</a:t>
            </a:r>
            <a:r>
              <a:rPr lang="en-US" dirty="0"/>
              <a:t> </a:t>
            </a:r>
          </a:p>
          <a:p>
            <a:pPr>
              <a:spcBef>
                <a:spcPts val="600"/>
              </a:spcBef>
            </a:pPr>
            <a:r>
              <a:rPr lang="en-US" dirty="0"/>
              <a:t>Revizto video tutorials list        </a:t>
            </a:r>
            <a:r>
              <a:rPr lang="en-US" dirty="0">
                <a:hlinkClick r:id="rId4"/>
              </a:rPr>
              <a:t>https://goo.gl/dMUwPa</a:t>
            </a:r>
            <a:r>
              <a:rPr lang="en-US" dirty="0"/>
              <a:t> </a:t>
            </a:r>
          </a:p>
          <a:p>
            <a:pPr>
              <a:spcBef>
                <a:spcPts val="600"/>
              </a:spcBef>
            </a:pPr>
            <a:r>
              <a:rPr lang="en-US" dirty="0"/>
              <a:t>Revizto in social media	     </a:t>
            </a:r>
          </a:p>
          <a:p>
            <a:pPr marL="0" indent="0">
              <a:spcBef>
                <a:spcPts val="600"/>
              </a:spcBef>
              <a:buNone/>
            </a:pPr>
            <a:r>
              <a:rPr lang="en-US" dirty="0"/>
              <a:t>	Twitter			     </a:t>
            </a:r>
            <a:r>
              <a:rPr lang="en-US" dirty="0">
                <a:hlinkClick r:id="rId5"/>
              </a:rPr>
              <a:t>@</a:t>
            </a:r>
            <a:r>
              <a:rPr lang="en-US" dirty="0" err="1">
                <a:hlinkClick r:id="rId5"/>
              </a:rPr>
              <a:t>revizto</a:t>
            </a:r>
            <a:endParaRPr lang="en-US" dirty="0"/>
          </a:p>
          <a:p>
            <a:pPr marL="0" indent="0">
              <a:spcBef>
                <a:spcPts val="600"/>
              </a:spcBef>
              <a:buNone/>
            </a:pPr>
            <a:r>
              <a:rPr lang="en-US" dirty="0"/>
              <a:t>	YouTube		     </a:t>
            </a:r>
            <a:r>
              <a:rPr lang="en-US" dirty="0">
                <a:hlinkClick r:id="rId6"/>
              </a:rPr>
              <a:t>www.youtube.com/REVIZTO</a:t>
            </a:r>
            <a:r>
              <a:rPr lang="en-US" dirty="0"/>
              <a:t> </a:t>
            </a:r>
          </a:p>
          <a:p>
            <a:pPr marL="0" indent="0">
              <a:spcBef>
                <a:spcPts val="600"/>
              </a:spcBef>
              <a:buNone/>
            </a:pPr>
            <a:r>
              <a:rPr lang="en-US" dirty="0"/>
              <a:t>	LinkedIn Group	     </a:t>
            </a:r>
            <a:r>
              <a:rPr lang="en-US" sz="1600" dirty="0">
                <a:hlinkClick r:id="rId7"/>
              </a:rPr>
              <a:t>https://www.linkedin.com/groups?gid=6629194</a:t>
            </a:r>
            <a:r>
              <a:rPr lang="en-US" sz="1600" dirty="0"/>
              <a:t> </a:t>
            </a:r>
          </a:p>
          <a:p>
            <a:pPr marL="0" indent="0">
              <a:spcBef>
                <a:spcPts val="600"/>
              </a:spcBef>
              <a:buNone/>
            </a:pPr>
            <a:r>
              <a:rPr lang="en-US" dirty="0"/>
              <a:t>	Facebook     		     </a:t>
            </a:r>
            <a:r>
              <a:rPr lang="en-US" dirty="0">
                <a:hlinkClick r:id="rId8"/>
              </a:rPr>
              <a:t>www.facebook.com/REVIZTO</a:t>
            </a:r>
            <a:r>
              <a:rPr lang="en-US" dirty="0"/>
              <a:t> </a:t>
            </a:r>
          </a:p>
          <a:p>
            <a:pPr marL="346075" indent="0">
              <a:spcBef>
                <a:spcPts val="0"/>
              </a:spcBef>
              <a:buNone/>
            </a:pPr>
            <a:r>
              <a:rPr lang="en-US" dirty="0"/>
              <a:t>				     </a:t>
            </a:r>
          </a:p>
        </p:txBody>
      </p:sp>
      <p:sp>
        <p:nvSpPr>
          <p:cNvPr id="4" name="Title 3"/>
          <p:cNvSpPr>
            <a:spLocks noGrp="1"/>
          </p:cNvSpPr>
          <p:nvPr>
            <p:ph type="title"/>
          </p:nvPr>
        </p:nvSpPr>
        <p:spPr/>
        <p:txBody>
          <a:bodyPr/>
          <a:lstStyle/>
          <a:p>
            <a:r>
              <a:rPr lang="en-US" sz="3200" dirty="0"/>
              <a:t>Revizto links</a:t>
            </a:r>
            <a:endParaRPr lang="ru-RU" sz="3200" dirty="0"/>
          </a:p>
        </p:txBody>
      </p:sp>
    </p:spTree>
    <p:extLst>
      <p:ext uri="{BB962C8B-B14F-4D97-AF65-F5344CB8AC3E}">
        <p14:creationId xmlns:p14="http://schemas.microsoft.com/office/powerpoint/2010/main" val="289001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736785" y="4013892"/>
            <a:ext cx="4378670" cy="492872"/>
          </a:xfrm>
        </p:spPr>
        <p:txBody>
          <a:bodyPr/>
          <a:lstStyle/>
          <a:p>
            <a:r>
              <a:rPr lang="en-AU" sz="1800" dirty="0"/>
              <a:t>Luke Johnson</a:t>
            </a:r>
          </a:p>
          <a:p>
            <a:r>
              <a:rPr lang="en-AU" sz="1800" b="0" i="1" dirty="0"/>
              <a:t>Virtual Built</a:t>
            </a:r>
          </a:p>
          <a:p>
            <a:endParaRPr lang="en-AU" sz="1800" dirty="0"/>
          </a:p>
        </p:txBody>
      </p:sp>
      <p:sp>
        <p:nvSpPr>
          <p:cNvPr id="10" name="Text Placeholder 9"/>
          <p:cNvSpPr>
            <a:spLocks noGrp="1"/>
          </p:cNvSpPr>
          <p:nvPr>
            <p:ph type="body" sz="quarter" idx="13"/>
          </p:nvPr>
        </p:nvSpPr>
        <p:spPr>
          <a:xfrm>
            <a:off x="1736785" y="3265943"/>
            <a:ext cx="6982886" cy="454153"/>
          </a:xfrm>
          <a:prstGeom prst="rect">
            <a:avLst/>
          </a:prstGeom>
        </p:spPr>
        <p:txBody>
          <a:bodyPr/>
          <a:lstStyle/>
          <a:p>
            <a:r>
              <a:rPr lang="en-AU" sz="1800" dirty="0"/>
              <a:t>Session 1.4: </a:t>
            </a:r>
            <a:r>
              <a:rPr lang="en-US" sz="1800" dirty="0"/>
              <a:t>Revizto - Game Engine Technology Brings Next Generation Design and Construction Coordination</a:t>
            </a:r>
            <a:endParaRPr lang="en-AU" sz="1800" dirty="0"/>
          </a:p>
        </p:txBody>
      </p:sp>
      <p:pic>
        <p:nvPicPr>
          <p:cNvPr id="13" name="Рисунок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4914" b="14914"/>
          <a:stretch>
            <a:fillRect/>
          </a:stretch>
        </p:blipFill>
        <p:spPr>
          <a:xfrm>
            <a:off x="4275946" y="439846"/>
            <a:ext cx="2048488" cy="420624"/>
          </a:xfrm>
        </p:spPr>
      </p:pic>
      <p:sp>
        <p:nvSpPr>
          <p:cNvPr id="14" name="Text Placeholder 1"/>
          <p:cNvSpPr>
            <a:spLocks noGrp="1"/>
          </p:cNvSpPr>
          <p:nvPr>
            <p:ph type="body" sz="quarter" idx="10"/>
          </p:nvPr>
        </p:nvSpPr>
        <p:spPr>
          <a:xfrm>
            <a:off x="1552170" y="1332999"/>
            <a:ext cx="7494494" cy="458172"/>
          </a:xfrm>
        </p:spPr>
        <p:txBody>
          <a:bodyPr/>
          <a:lstStyle/>
          <a:p>
            <a:pPr algn="ctr"/>
            <a:r>
              <a:rPr lang="en-AU" sz="3200" dirty="0"/>
              <a:t>Thank you!</a:t>
            </a:r>
          </a:p>
        </p:txBody>
      </p:sp>
    </p:spTree>
    <p:extLst>
      <p:ext uri="{BB962C8B-B14F-4D97-AF65-F5344CB8AC3E}">
        <p14:creationId xmlns:p14="http://schemas.microsoft.com/office/powerpoint/2010/main" val="1130998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04"/>
          <p:cNvSpPr>
            <a:spLocks noGrp="1"/>
          </p:cNvSpPr>
          <p:nvPr>
            <p:ph type="title"/>
          </p:nvPr>
        </p:nvSpPr>
        <p:spPr/>
        <p:txBody>
          <a:bodyPr/>
          <a:lstStyle/>
          <a:p>
            <a:r>
              <a:rPr lang="en-US" sz="3200" b="1" dirty="0">
                <a:cs typeface="Arial" panose="020B0604020202020204" pitchFamily="34" charset="0"/>
              </a:rPr>
              <a:t>What is Revizto</a:t>
            </a:r>
            <a:endParaRPr lang="ru-RU" sz="3200" b="1" dirty="0">
              <a:cs typeface="Arial" panose="020B0604020202020204" pitchFamily="34" charset="0"/>
            </a:endParaRPr>
          </a:p>
        </p:txBody>
      </p:sp>
      <p:pic>
        <p:nvPicPr>
          <p:cNvPr id="8194" name="Picture 2" descr="C:\Users\m.konyagina\Downloads\Comps2017fl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090" y="926195"/>
            <a:ext cx="3814230" cy="196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57688" y="854345"/>
            <a:ext cx="4572000" cy="2456057"/>
          </a:xfrm>
          <a:prstGeom prst="rect">
            <a:avLst/>
          </a:prstGeom>
        </p:spPr>
        <p:txBody>
          <a:bodyPr>
            <a:spAutoFit/>
          </a:bodyPr>
          <a:lstStyle/>
          <a:p>
            <a:pPr>
              <a:lnSpc>
                <a:spcPct val="80000"/>
              </a:lnSpc>
            </a:pPr>
            <a:r>
              <a:rPr lang="en-US" b="1" dirty="0">
                <a:solidFill>
                  <a:srgbClr val="4D4D4D"/>
                </a:solidFill>
                <a:latin typeface="Calibri Light" panose="020F0302020204030204" pitchFamily="34" charset="0"/>
                <a:cs typeface="Arial" panose="020B0604020202020204" pitchFamily="34" charset="0"/>
              </a:rPr>
              <a:t>Revizto is a real-time, 3D model based issue tracking software for AEC teams with a focus on collaboration and BIM project coordination.</a:t>
            </a:r>
          </a:p>
          <a:p>
            <a:pPr>
              <a:lnSpc>
                <a:spcPct val="80000"/>
              </a:lnSpc>
            </a:pPr>
            <a:endParaRPr lang="en-US" dirty="0">
              <a:solidFill>
                <a:srgbClr val="4D4D4D"/>
              </a:solidFill>
              <a:latin typeface="Calibri Light" panose="020F0302020204030204" pitchFamily="34" charset="0"/>
              <a:cs typeface="Arial" panose="020B0604020202020204" pitchFamily="34" charset="0"/>
            </a:endParaRPr>
          </a:p>
          <a:p>
            <a:pPr>
              <a:lnSpc>
                <a:spcPct val="80000"/>
              </a:lnSpc>
            </a:pPr>
            <a:r>
              <a:rPr lang="en-US" dirty="0">
                <a:solidFill>
                  <a:srgbClr val="4D4D4D"/>
                </a:solidFill>
                <a:latin typeface="Calibri Light" panose="020F0302020204030204" pitchFamily="34" charset="0"/>
                <a:cs typeface="Arial" panose="020B0604020202020204" pitchFamily="34" charset="0"/>
              </a:rPr>
              <a:t>Using gaming technology and cloud solutions, Revizto brings together various BIM and CAD data to track all project issues in one centralized 3D environment. The Revizto platform is intuitive, easy-to-learn and adaptable to BIM workflows. With Revizto, BIM implementation is streamlined, allowing teams to speak a common language and share a single window into all project information.</a:t>
            </a:r>
            <a:endParaRPr lang="ru-RU" dirty="0">
              <a:solidFill>
                <a:srgbClr val="4D4D4D"/>
              </a:solidFill>
              <a:latin typeface="Calibri Light" panose="020F03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29634725"/>
              </p:ext>
            </p:extLst>
          </p:nvPr>
        </p:nvGraphicFramePr>
        <p:xfrm>
          <a:off x="392090" y="3655239"/>
          <a:ext cx="8431869" cy="1057837"/>
        </p:xfrm>
        <a:graphic>
          <a:graphicData uri="http://schemas.openxmlformats.org/drawingml/2006/table">
            <a:tbl>
              <a:tblPr firstRow="1" bandRow="1">
                <a:tableStyleId>{2D5ABB26-0587-4C30-8999-92F81FD0307C}</a:tableStyleId>
              </a:tblPr>
              <a:tblGrid>
                <a:gridCol w="2810623">
                  <a:extLst>
                    <a:ext uri="{9D8B030D-6E8A-4147-A177-3AD203B41FA5}">
                      <a16:colId xmlns:a16="http://schemas.microsoft.com/office/drawing/2014/main" val="20000"/>
                    </a:ext>
                  </a:extLst>
                </a:gridCol>
                <a:gridCol w="2810623">
                  <a:extLst>
                    <a:ext uri="{9D8B030D-6E8A-4147-A177-3AD203B41FA5}">
                      <a16:colId xmlns:a16="http://schemas.microsoft.com/office/drawing/2014/main" val="20001"/>
                    </a:ext>
                  </a:extLst>
                </a:gridCol>
                <a:gridCol w="2810623">
                  <a:extLst>
                    <a:ext uri="{9D8B030D-6E8A-4147-A177-3AD203B41FA5}">
                      <a16:colId xmlns:a16="http://schemas.microsoft.com/office/drawing/2014/main" val="20002"/>
                    </a:ext>
                  </a:extLst>
                </a:gridCol>
              </a:tblGrid>
              <a:tr h="381181">
                <a:tc>
                  <a:txBody>
                    <a:bodyPr/>
                    <a:lstStyle/>
                    <a:p>
                      <a:pPr algn="ctr"/>
                      <a:r>
                        <a:rPr lang="en-US" b="1" dirty="0">
                          <a:solidFill>
                            <a:srgbClr val="4D4D4D"/>
                          </a:solidFill>
                          <a:latin typeface="Calibri Light" panose="020F0302020204030204" pitchFamily="34" charset="0"/>
                        </a:rPr>
                        <a:t>Share</a:t>
                      </a:r>
                      <a:endParaRPr lang="ru-RU" b="1" dirty="0">
                        <a:solidFill>
                          <a:srgbClr val="4D4D4D"/>
                        </a:solidFill>
                        <a:latin typeface="Calibri Light" panose="020F0302020204030204" pitchFamily="34" charset="0"/>
                      </a:endParaRPr>
                    </a:p>
                  </a:txBody>
                  <a:tcPr/>
                </a:tc>
                <a:tc>
                  <a:txBody>
                    <a:bodyPr/>
                    <a:lstStyle/>
                    <a:p>
                      <a:pPr algn="ctr"/>
                      <a:r>
                        <a:rPr lang="en-US" b="1" dirty="0">
                          <a:solidFill>
                            <a:srgbClr val="4D4D4D"/>
                          </a:solidFill>
                          <a:latin typeface="Calibri Light" panose="020F0302020204030204" pitchFamily="34" charset="0"/>
                        </a:rPr>
                        <a:t>Present</a:t>
                      </a:r>
                      <a:endParaRPr lang="ru-RU" b="1" dirty="0">
                        <a:solidFill>
                          <a:srgbClr val="4D4D4D"/>
                        </a:solidFill>
                        <a:latin typeface="Calibri Light" panose="020F0302020204030204" pitchFamily="34" charset="0"/>
                      </a:endParaRPr>
                    </a:p>
                  </a:txBody>
                  <a:tcPr/>
                </a:tc>
                <a:tc>
                  <a:txBody>
                    <a:bodyPr/>
                    <a:lstStyle/>
                    <a:p>
                      <a:pPr algn="ctr"/>
                      <a:r>
                        <a:rPr lang="en-US" b="1" dirty="0">
                          <a:solidFill>
                            <a:srgbClr val="4D4D4D"/>
                          </a:solidFill>
                          <a:latin typeface="Calibri Light" panose="020F0302020204030204" pitchFamily="34" charset="0"/>
                        </a:rPr>
                        <a:t>Collaborate</a:t>
                      </a:r>
                      <a:endParaRPr lang="ru-RU" b="1" dirty="0">
                        <a:solidFill>
                          <a:srgbClr val="4D4D4D"/>
                        </a:solidFill>
                        <a:latin typeface="Calibri Light" panose="020F0302020204030204" pitchFamily="34" charset="0"/>
                      </a:endParaRPr>
                    </a:p>
                  </a:txBody>
                  <a:tcPr/>
                </a:tc>
                <a:extLst>
                  <a:ext uri="{0D108BD9-81ED-4DB2-BD59-A6C34878D82A}">
                    <a16:rowId xmlns:a16="http://schemas.microsoft.com/office/drawing/2014/main" val="10000"/>
                  </a:ext>
                </a:extLst>
              </a:tr>
              <a:tr h="575945">
                <a:tc>
                  <a:txBody>
                    <a:bodyPr/>
                    <a:lstStyle/>
                    <a:p>
                      <a:pPr>
                        <a:lnSpc>
                          <a:spcPct val="80000"/>
                        </a:lnSpc>
                      </a:pPr>
                      <a:r>
                        <a:rPr lang="en-US" sz="1600" b="0" i="0" kern="1200" dirty="0">
                          <a:solidFill>
                            <a:srgbClr val="4D4D4D"/>
                          </a:solidFill>
                          <a:effectLst/>
                          <a:latin typeface="Calibri Light" panose="020F0302020204030204" pitchFamily="34" charset="0"/>
                          <a:ea typeface="+mn-ea"/>
                          <a:cs typeface="+mn-cs"/>
                        </a:rPr>
                        <a:t>Instantly share your BIM data with project stakeholders.</a:t>
                      </a:r>
                      <a:endParaRPr lang="ru-RU" sz="1600" dirty="0">
                        <a:solidFill>
                          <a:srgbClr val="4D4D4D"/>
                        </a:solidFill>
                        <a:latin typeface="Calibri Light" panose="020F0302020204030204" pitchFamily="34" charset="0"/>
                      </a:endParaRPr>
                    </a:p>
                  </a:txBody>
                  <a:tcPr/>
                </a:tc>
                <a:tc>
                  <a:txBody>
                    <a:bodyPr/>
                    <a:lstStyle/>
                    <a:p>
                      <a:pPr>
                        <a:lnSpc>
                          <a:spcPct val="80000"/>
                        </a:lnSpc>
                      </a:pPr>
                      <a:r>
                        <a:rPr lang="en-US" sz="1600" b="0" i="0" kern="1200" dirty="0">
                          <a:solidFill>
                            <a:srgbClr val="4D4D4D"/>
                          </a:solidFill>
                          <a:effectLst/>
                          <a:latin typeface="Calibri Light" panose="020F0302020204030204" pitchFamily="34" charset="0"/>
                          <a:ea typeface="+mn-ea"/>
                          <a:cs typeface="+mn-cs"/>
                        </a:rPr>
                        <a:t>Accurately convey your design as if it was already built.</a:t>
                      </a:r>
                      <a:endParaRPr lang="ru-RU" sz="1600" dirty="0">
                        <a:solidFill>
                          <a:srgbClr val="4D4D4D"/>
                        </a:solidFill>
                        <a:latin typeface="Calibri Light" panose="020F0302020204030204" pitchFamily="34" charset="0"/>
                      </a:endParaRPr>
                    </a:p>
                  </a:txBody>
                  <a:tcPr/>
                </a:tc>
                <a:tc>
                  <a:txBody>
                    <a:bodyPr/>
                    <a:lstStyle/>
                    <a:p>
                      <a:pPr>
                        <a:lnSpc>
                          <a:spcPct val="80000"/>
                        </a:lnSpc>
                      </a:pPr>
                      <a:r>
                        <a:rPr lang="en-US" sz="1600" b="0" i="0" kern="1200" dirty="0">
                          <a:solidFill>
                            <a:srgbClr val="4D4D4D"/>
                          </a:solidFill>
                          <a:effectLst/>
                          <a:latin typeface="Calibri Light" panose="020F0302020204030204" pitchFamily="34" charset="0"/>
                          <a:ea typeface="+mn-ea"/>
                          <a:cs typeface="+mn-cs"/>
                        </a:rPr>
                        <a:t>Identify, track, and solve problems throughout all phases of the project life cycle.</a:t>
                      </a:r>
                      <a:endParaRPr lang="ru-RU" sz="1600" dirty="0">
                        <a:solidFill>
                          <a:srgbClr val="4D4D4D"/>
                        </a:solidFill>
                        <a:latin typeface="Calibri Light" panose="020F03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234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110" y="4487080"/>
            <a:ext cx="438912" cy="4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5791200" y="4845993"/>
            <a:ext cx="421580"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FBX</a:t>
            </a:r>
          </a:p>
        </p:txBody>
      </p:sp>
      <p:pic>
        <p:nvPicPr>
          <p:cNvPr id="8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825" y="4482508"/>
            <a:ext cx="438912" cy="4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TextBox 80"/>
          <p:cNvSpPr txBox="1"/>
          <p:nvPr/>
        </p:nvSpPr>
        <p:spPr>
          <a:xfrm>
            <a:off x="6357681" y="4845993"/>
            <a:ext cx="421580"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IFC</a:t>
            </a:r>
          </a:p>
        </p:txBody>
      </p:sp>
      <p:pic>
        <p:nvPicPr>
          <p:cNvPr id="5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925" y="4494192"/>
            <a:ext cx="429768" cy="42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4740305" y="4849168"/>
            <a:ext cx="421580"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BCF</a:t>
            </a:r>
          </a:p>
        </p:txBody>
      </p:sp>
      <p:sp>
        <p:nvSpPr>
          <p:cNvPr id="105" name="Title 104"/>
          <p:cNvSpPr>
            <a:spLocks noGrp="1"/>
          </p:cNvSpPr>
          <p:nvPr>
            <p:ph type="title"/>
          </p:nvPr>
        </p:nvSpPr>
        <p:spPr/>
        <p:txBody>
          <a:bodyPr/>
          <a:lstStyle/>
          <a:p>
            <a:r>
              <a:rPr lang="en-US" sz="3200" b="1" dirty="0">
                <a:cs typeface="Arial" panose="020B0604020202020204" pitchFamily="34" charset="0"/>
              </a:rPr>
              <a:t>General Revizto workflow</a:t>
            </a:r>
            <a:endParaRPr lang="ru-RU" sz="3200" b="1" dirty="0">
              <a:cs typeface="Arial" panose="020B0604020202020204" pitchFamily="34" charset="0"/>
            </a:endParaRPr>
          </a:p>
        </p:txBody>
      </p:sp>
      <p:grpSp>
        <p:nvGrpSpPr>
          <p:cNvPr id="5" name="Group 4"/>
          <p:cNvGrpSpPr/>
          <p:nvPr/>
        </p:nvGrpSpPr>
        <p:grpSpPr>
          <a:xfrm>
            <a:off x="1510301" y="925954"/>
            <a:ext cx="6399888" cy="3221260"/>
            <a:chOff x="1211875" y="801558"/>
            <a:chExt cx="7070395" cy="3631688"/>
          </a:xfrm>
        </p:grpSpPr>
        <p:pic>
          <p:nvPicPr>
            <p:cNvPr id="87" name="Picture 2" descr="C:\Users\m.konyagina\Downloads\Revit_cro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2820" y="3344271"/>
              <a:ext cx="1088974" cy="1088975"/>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1335469" y="4165056"/>
              <a:ext cx="906780" cy="261610"/>
            </a:xfrm>
            <a:prstGeom prst="rect">
              <a:avLst/>
            </a:prstGeom>
            <a:noFill/>
          </p:spPr>
          <p:txBody>
            <a:bodyPr wrap="square" rtlCol="0">
              <a:spAutoFit/>
            </a:bodyPr>
            <a:lstStyle/>
            <a:p>
              <a:pPr algn="ctr"/>
              <a:r>
                <a:rPr lang="en-US" sz="1100" dirty="0">
                  <a:solidFill>
                    <a:schemeClr val="bg1">
                      <a:lumMod val="50000"/>
                    </a:schemeClr>
                  </a:solidFill>
                  <a:latin typeface="Arial" panose="020B0604020202020204" pitchFamily="34" charset="0"/>
                  <a:cs typeface="Arial" panose="020B0604020202020204" pitchFamily="34" charset="0"/>
                </a:rPr>
                <a:t>Revit</a:t>
              </a:r>
              <a:endParaRPr lang="ru-RU" sz="1100" dirty="0">
                <a:solidFill>
                  <a:schemeClr val="bg1">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1211875" y="801558"/>
              <a:ext cx="7070395" cy="3221260"/>
              <a:chOff x="1211875" y="801558"/>
              <a:chExt cx="7070395" cy="3221260"/>
            </a:xfrm>
          </p:grpSpPr>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8644" y="2714572"/>
                <a:ext cx="1090204" cy="1308246"/>
              </a:xfrm>
              <a:prstGeom prst="rect">
                <a:avLst/>
              </a:prstGeom>
            </p:spPr>
          </p:pic>
          <p:cxnSp>
            <p:nvCxnSpPr>
              <p:cNvPr id="64" name="Straight Connector 63"/>
              <p:cNvCxnSpPr/>
              <p:nvPr/>
            </p:nvCxnSpPr>
            <p:spPr>
              <a:xfrm flipV="1">
                <a:off x="2200930" y="1302059"/>
                <a:ext cx="259008" cy="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459938" y="1289234"/>
                <a:ext cx="839" cy="270120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rot="20057564">
                <a:off x="5599615" y="2309313"/>
                <a:ext cx="593431"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Share</a:t>
                </a:r>
                <a:endParaRPr lang="ru-RU" sz="1200" dirty="0">
                  <a:latin typeface="Arial" panose="020B0604020202020204" pitchFamily="34" charset="0"/>
                  <a:cs typeface="Arial" panose="020B0604020202020204" pitchFamily="34" charset="0"/>
                </a:endParaRPr>
              </a:p>
            </p:txBody>
          </p:sp>
          <p:cxnSp>
            <p:nvCxnSpPr>
              <p:cNvPr id="67" name="Straight Connector 66"/>
              <p:cNvCxnSpPr/>
              <p:nvPr/>
            </p:nvCxnSpPr>
            <p:spPr>
              <a:xfrm flipV="1">
                <a:off x="2200930" y="3990442"/>
                <a:ext cx="259008" cy="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1" name="Picture 7" descr="Image result for cloud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3399" y="1549721"/>
                <a:ext cx="1553183" cy="805582"/>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p:nvPr/>
            </p:nvCxnSpPr>
            <p:spPr>
              <a:xfrm>
                <a:off x="2460778" y="3400372"/>
                <a:ext cx="1567866" cy="0"/>
              </a:xfrm>
              <a:prstGeom prst="line">
                <a:avLst/>
              </a:prstGeom>
              <a:ln>
                <a:solidFill>
                  <a:schemeClr val="tx2"/>
                </a:solidFill>
                <a:tailEnd type="stealth"/>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711277" y="3137846"/>
                <a:ext cx="721672"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Convert</a:t>
                </a:r>
                <a:endParaRPr lang="ru-RU" sz="1200" dirty="0">
                  <a:latin typeface="Arial" panose="020B0604020202020204" pitchFamily="34" charset="0"/>
                  <a:cs typeface="Arial" panose="020B0604020202020204" pitchFamily="34" charset="0"/>
                </a:endParaRPr>
              </a:p>
            </p:txBody>
          </p:sp>
          <p:pic>
            <p:nvPicPr>
              <p:cNvPr id="74" name="Picture 11" descr="https://revizto.com/bundles/promo/images/features/export_share_tm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9087" y="2848521"/>
                <a:ext cx="1553183" cy="97732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p:nvPr/>
            </p:nvCxnSpPr>
            <p:spPr>
              <a:xfrm flipV="1">
                <a:off x="5118848" y="2223446"/>
                <a:ext cx="1547347" cy="748484"/>
              </a:xfrm>
              <a:prstGeom prst="line">
                <a:avLst/>
              </a:prstGeom>
              <a:ln>
                <a:solidFill>
                  <a:schemeClr val="tx2"/>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5534743" y="3102197"/>
                <a:ext cx="713657"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Present</a:t>
                </a:r>
                <a:endParaRPr lang="ru-RU" sz="1200" dirty="0">
                  <a:latin typeface="Arial" panose="020B0604020202020204" pitchFamily="34" charset="0"/>
                  <a:cs typeface="Arial" panose="020B0604020202020204" pitchFamily="34" charset="0"/>
                </a:endParaRPr>
              </a:p>
            </p:txBody>
          </p:sp>
          <p:cxnSp>
            <p:nvCxnSpPr>
              <p:cNvPr id="77" name="Straight Connector 76"/>
              <p:cNvCxnSpPr/>
              <p:nvPr/>
            </p:nvCxnSpPr>
            <p:spPr>
              <a:xfrm>
                <a:off x="7501220" y="2358343"/>
                <a:ext cx="0" cy="448300"/>
              </a:xfrm>
              <a:prstGeom prst="line">
                <a:avLst/>
              </a:prstGeom>
              <a:ln>
                <a:solidFill>
                  <a:schemeClr val="tx2"/>
                </a:solidFill>
                <a:tailEnd type="stealt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7086600" y="1820330"/>
                <a:ext cx="838691"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Cloud</a:t>
                </a:r>
                <a:endParaRPr lang="ru-RU" b="1"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3277269" y="1940432"/>
                <a:ext cx="1716075" cy="430887"/>
              </a:xfrm>
              <a:prstGeom prst="rect">
                <a:avLst/>
              </a:prstGeom>
              <a:noFill/>
            </p:spPr>
            <p:txBody>
              <a:bodyPr wrap="square" rtlCol="0">
                <a:spAutoFit/>
              </a:bodyPr>
              <a:lstStyle/>
              <a:p>
                <a:pPr algn="ctr"/>
                <a:r>
                  <a:rPr lang="en-US" sz="1100" dirty="0">
                    <a:solidFill>
                      <a:srgbClr val="8F45C7"/>
                    </a:solidFill>
                    <a:latin typeface="Arial" panose="020B0604020202020204" pitchFamily="34" charset="0"/>
                    <a:cs typeface="Arial" panose="020B0604020202020204" pitchFamily="34" charset="0"/>
                  </a:rPr>
                  <a:t>Issues and </a:t>
                </a:r>
              </a:p>
              <a:p>
                <a:pPr algn="ctr"/>
                <a:r>
                  <a:rPr lang="en-US" sz="1100" dirty="0">
                    <a:solidFill>
                      <a:srgbClr val="8F45C7"/>
                    </a:solidFill>
                    <a:latin typeface="Arial" panose="020B0604020202020204" pitchFamily="34" charset="0"/>
                    <a:cs typeface="Arial" panose="020B0604020202020204" pitchFamily="34" charset="0"/>
                  </a:rPr>
                  <a:t>markups</a:t>
                </a:r>
                <a:endParaRPr lang="ru-RU" sz="1100" dirty="0">
                  <a:solidFill>
                    <a:srgbClr val="8F45C7"/>
                  </a:solidFill>
                  <a:latin typeface="Arial" panose="020B0604020202020204" pitchFamily="34" charset="0"/>
                  <a:cs typeface="Arial" panose="020B0604020202020204" pitchFamily="34" charset="0"/>
                </a:endParaRPr>
              </a:p>
            </p:txBody>
          </p:sp>
          <p:sp>
            <p:nvSpPr>
              <p:cNvPr id="82" name="TextBox 81"/>
              <p:cNvSpPr txBox="1"/>
              <p:nvPr/>
            </p:nvSpPr>
            <p:spPr>
              <a:xfrm>
                <a:off x="5409790" y="1680804"/>
                <a:ext cx="966931" cy="276999"/>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Collaborate</a:t>
                </a:r>
                <a:endParaRPr lang="ru-RU" sz="1200" dirty="0">
                  <a:latin typeface="Arial" panose="020B0604020202020204" pitchFamily="34" charset="0"/>
                  <a:cs typeface="Arial" panose="020B0604020202020204" pitchFamily="34" charset="0"/>
                </a:endParaRPr>
              </a:p>
            </p:txBody>
          </p:sp>
          <p:cxnSp>
            <p:nvCxnSpPr>
              <p:cNvPr id="83" name="Straight Arrow Connector 82"/>
              <p:cNvCxnSpPr/>
              <p:nvPr/>
            </p:nvCxnSpPr>
            <p:spPr>
              <a:xfrm flipH="1">
                <a:off x="4561479" y="1940432"/>
                <a:ext cx="6128" cy="706686"/>
              </a:xfrm>
              <a:prstGeom prst="straightConnector1">
                <a:avLst/>
              </a:prstGeom>
              <a:ln>
                <a:solidFill>
                  <a:srgbClr val="8F45C7"/>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499990" y="1072151"/>
                <a:ext cx="0" cy="413023"/>
              </a:xfrm>
              <a:prstGeom prst="line">
                <a:avLst/>
              </a:prstGeom>
              <a:ln>
                <a:solidFill>
                  <a:schemeClr val="tx2"/>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200930" y="1082349"/>
                <a:ext cx="530474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621744" y="834075"/>
                <a:ext cx="1887682" cy="261610"/>
              </a:xfrm>
              <a:prstGeom prst="rect">
                <a:avLst/>
              </a:prstGeom>
              <a:noFill/>
            </p:spPr>
            <p:txBody>
              <a:bodyPr wrap="square" rtlCol="0">
                <a:spAutoFit/>
              </a:bodyPr>
              <a:lstStyle/>
              <a:p>
                <a:pPr algn="ctr"/>
                <a:r>
                  <a:rPr lang="en-US" sz="1100" dirty="0">
                    <a:solidFill>
                      <a:schemeClr val="tx2"/>
                    </a:solidFill>
                    <a:latin typeface="Arial" panose="020B0604020202020204" pitchFamily="34" charset="0"/>
                    <a:cs typeface="Arial" panose="020B0604020202020204" pitchFamily="34" charset="0"/>
                  </a:rPr>
                  <a:t>Clashes as issues</a:t>
                </a:r>
                <a:endParaRPr lang="ru-RU" sz="1100" dirty="0">
                  <a:solidFill>
                    <a:schemeClr val="tx2"/>
                  </a:solidFill>
                  <a:latin typeface="Arial" panose="020B0604020202020204" pitchFamily="34" charset="0"/>
                  <a:cs typeface="Arial" panose="020B0604020202020204" pitchFamily="34" charset="0"/>
                </a:endParaRPr>
              </a:p>
            </p:txBody>
          </p:sp>
          <p:pic>
            <p:nvPicPr>
              <p:cNvPr id="88" name="Picture 3" descr="C:\Users\m.konyagina\Downloads\AutoCAD_cr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0367" y="2060765"/>
                <a:ext cx="1088137" cy="108813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Users\m.konyagina\Downloads\navisworks_crop.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5960" y="801558"/>
                <a:ext cx="1088137" cy="1088136"/>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1348510" y="2841125"/>
                <a:ext cx="906780" cy="261610"/>
              </a:xfrm>
              <a:prstGeom prst="rect">
                <a:avLst/>
              </a:prstGeom>
              <a:noFill/>
            </p:spPr>
            <p:txBody>
              <a:bodyPr wrap="square" rtlCol="0">
                <a:spAutoFit/>
              </a:bodyPr>
              <a:lstStyle/>
              <a:p>
                <a:pPr algn="ctr"/>
                <a:r>
                  <a:rPr lang="en-US" sz="1100" dirty="0">
                    <a:solidFill>
                      <a:schemeClr val="bg1">
                        <a:lumMod val="50000"/>
                      </a:schemeClr>
                    </a:solidFill>
                    <a:latin typeface="Arial" panose="020B0604020202020204" pitchFamily="34" charset="0"/>
                    <a:cs typeface="Arial" panose="020B0604020202020204" pitchFamily="34" charset="0"/>
                  </a:rPr>
                  <a:t>AutoCAD</a:t>
                </a:r>
                <a:endParaRPr lang="ru-RU" sz="1100" dirty="0">
                  <a:solidFill>
                    <a:schemeClr val="bg1">
                      <a:lumMod val="50000"/>
                    </a:schemeClr>
                  </a:solidFill>
                  <a:latin typeface="Arial" panose="020B0604020202020204" pitchFamily="34" charset="0"/>
                  <a:cs typeface="Arial" panose="020B0604020202020204" pitchFamily="34" charset="0"/>
                </a:endParaRPr>
              </a:p>
            </p:txBody>
          </p:sp>
          <p:sp>
            <p:nvSpPr>
              <p:cNvPr id="92" name="TextBox 91"/>
              <p:cNvSpPr txBox="1"/>
              <p:nvPr/>
            </p:nvSpPr>
            <p:spPr>
              <a:xfrm>
                <a:off x="1211875" y="1624534"/>
                <a:ext cx="1092867" cy="294942"/>
              </a:xfrm>
              <a:prstGeom prst="rect">
                <a:avLst/>
              </a:prstGeom>
              <a:noFill/>
            </p:spPr>
            <p:txBody>
              <a:bodyPr wrap="square" rtlCol="0">
                <a:spAutoFit/>
              </a:bodyPr>
              <a:lstStyle/>
              <a:p>
                <a:pPr algn="ctr"/>
                <a:r>
                  <a:rPr lang="en-US" sz="1100" dirty="0" err="1">
                    <a:solidFill>
                      <a:schemeClr val="bg1">
                        <a:lumMod val="50000"/>
                      </a:schemeClr>
                    </a:solidFill>
                    <a:latin typeface="Arial" panose="020B0604020202020204" pitchFamily="34" charset="0"/>
                    <a:cs typeface="Arial" panose="020B0604020202020204" pitchFamily="34" charset="0"/>
                  </a:rPr>
                  <a:t>Navisworks</a:t>
                </a:r>
                <a:endParaRPr lang="ru-RU" sz="1100" dirty="0">
                  <a:solidFill>
                    <a:schemeClr val="bg1">
                      <a:lumMod val="50000"/>
                    </a:schemeClr>
                  </a:solidFill>
                  <a:latin typeface="Arial" panose="020B0604020202020204" pitchFamily="34" charset="0"/>
                  <a:cs typeface="Arial" panose="020B0604020202020204" pitchFamily="34" charset="0"/>
                </a:endParaRPr>
              </a:p>
            </p:txBody>
          </p:sp>
          <p:cxnSp>
            <p:nvCxnSpPr>
              <p:cNvPr id="93" name="Straight Connector 92"/>
              <p:cNvCxnSpPr>
                <a:stCxn id="63" idx="3"/>
              </p:cNvCxnSpPr>
              <p:nvPr/>
            </p:nvCxnSpPr>
            <p:spPr>
              <a:xfrm>
                <a:off x="5118848" y="3368695"/>
                <a:ext cx="1544172" cy="1"/>
              </a:xfrm>
              <a:prstGeom prst="line">
                <a:avLst/>
              </a:prstGeom>
              <a:ln>
                <a:solidFill>
                  <a:schemeClr val="tx2"/>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2459939" y="1948278"/>
                <a:ext cx="4203081" cy="0"/>
              </a:xfrm>
              <a:prstGeom prst="straightConnector1">
                <a:avLst/>
              </a:prstGeom>
              <a:ln w="25400">
                <a:solidFill>
                  <a:srgbClr val="8F45C7"/>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pic>
        <p:nvPicPr>
          <p:cNvPr id="14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48890" y="4529247"/>
            <a:ext cx="448056" cy="44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8531" y="4547247"/>
            <a:ext cx="320041" cy="32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 name="TextBox 149"/>
          <p:cNvSpPr txBox="1"/>
          <p:nvPr/>
        </p:nvSpPr>
        <p:spPr>
          <a:xfrm>
            <a:off x="2278380" y="4853418"/>
            <a:ext cx="997458"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Civil 3D</a:t>
            </a:r>
            <a:endParaRPr lang="ru-RU" sz="900" dirty="0">
              <a:solidFill>
                <a:schemeClr val="bg1">
                  <a:lumMod val="50000"/>
                </a:schemeClr>
              </a:solidFill>
              <a:latin typeface="Arial" panose="020B0604020202020204" pitchFamily="34" charset="0"/>
              <a:cs typeface="Arial" panose="020B0604020202020204" pitchFamily="34" charset="0"/>
            </a:endParaRPr>
          </a:p>
        </p:txBody>
      </p:sp>
      <p:pic>
        <p:nvPicPr>
          <p:cNvPr id="15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16682" y="4562488"/>
            <a:ext cx="283465" cy="28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 name="TextBox 151"/>
          <p:cNvSpPr txBox="1"/>
          <p:nvPr/>
        </p:nvSpPr>
        <p:spPr>
          <a:xfrm>
            <a:off x="2960370" y="4847721"/>
            <a:ext cx="906780"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SketchUp</a:t>
            </a:r>
          </a:p>
        </p:txBody>
      </p:sp>
      <p:sp>
        <p:nvSpPr>
          <p:cNvPr id="153" name="TextBox 152"/>
          <p:cNvSpPr txBox="1"/>
          <p:nvPr/>
        </p:nvSpPr>
        <p:spPr>
          <a:xfrm>
            <a:off x="3604260" y="4855518"/>
            <a:ext cx="906780" cy="230832"/>
          </a:xfrm>
          <a:prstGeom prst="rect">
            <a:avLst/>
          </a:prstGeom>
          <a:noFill/>
        </p:spPr>
        <p:txBody>
          <a:bodyPr wrap="square" rtlCol="0">
            <a:spAutoFit/>
          </a:bodyPr>
          <a:lstStyle/>
          <a:p>
            <a:pPr algn="ctr"/>
            <a:r>
              <a:rPr lang="en-US" sz="900" dirty="0" err="1">
                <a:solidFill>
                  <a:schemeClr val="bg1">
                    <a:lumMod val="50000"/>
                  </a:schemeClr>
                </a:solidFill>
                <a:latin typeface="Arial" panose="020B0604020202020204" pitchFamily="34" charset="0"/>
                <a:cs typeface="Arial" panose="020B0604020202020204" pitchFamily="34" charset="0"/>
              </a:rPr>
              <a:t>ArchiCAD</a:t>
            </a:r>
            <a:endParaRPr lang="en-US" sz="900" dirty="0">
              <a:solidFill>
                <a:schemeClr val="bg1">
                  <a:lumMod val="50000"/>
                </a:schemeClr>
              </a:solidFill>
              <a:latin typeface="Arial" panose="020B0604020202020204" pitchFamily="34" charset="0"/>
              <a:cs typeface="Arial" panose="020B0604020202020204" pitchFamily="34" charset="0"/>
            </a:endParaRPr>
          </a:p>
        </p:txBody>
      </p:sp>
      <p:sp>
        <p:nvSpPr>
          <p:cNvPr id="154" name="TextBox 153"/>
          <p:cNvSpPr txBox="1"/>
          <p:nvPr/>
        </p:nvSpPr>
        <p:spPr>
          <a:xfrm>
            <a:off x="5318125" y="4317316"/>
            <a:ext cx="1431802" cy="246221"/>
          </a:xfrm>
          <a:prstGeom prst="rect">
            <a:avLst/>
          </a:prstGeom>
          <a:noFill/>
        </p:spPr>
        <p:txBody>
          <a:bodyPr wrap="none" rtlCol="0">
            <a:spAutoFit/>
          </a:bodyPr>
          <a:lstStyle/>
          <a:p>
            <a:pPr algn="ctr"/>
            <a:r>
              <a:rPr lang="en-US" sz="1000" dirty="0">
                <a:solidFill>
                  <a:schemeClr val="bg1">
                    <a:lumMod val="50000"/>
                  </a:schemeClr>
                </a:solidFill>
                <a:latin typeface="Arial" panose="020B0604020202020204" pitchFamily="34" charset="0"/>
                <a:cs typeface="Arial" panose="020B0604020202020204" pitchFamily="34" charset="0"/>
              </a:rPr>
              <a:t>Supported file formats</a:t>
            </a:r>
            <a:endParaRPr lang="ru-RU" sz="1000" dirty="0">
              <a:solidFill>
                <a:schemeClr val="bg1">
                  <a:lumMod val="50000"/>
                </a:schemeClr>
              </a:solidFill>
              <a:latin typeface="Arial" panose="020B0604020202020204" pitchFamily="34" charset="0"/>
              <a:cs typeface="Arial" panose="020B0604020202020204" pitchFamily="34" charset="0"/>
            </a:endParaRPr>
          </a:p>
        </p:txBody>
      </p:sp>
      <p:sp>
        <p:nvSpPr>
          <p:cNvPr id="160" name="TextBox 159"/>
          <p:cNvSpPr txBox="1"/>
          <p:nvPr/>
        </p:nvSpPr>
        <p:spPr>
          <a:xfrm>
            <a:off x="5208331" y="4845952"/>
            <a:ext cx="522544"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DWF</a:t>
            </a:r>
          </a:p>
        </p:txBody>
      </p:sp>
      <p:sp>
        <p:nvSpPr>
          <p:cNvPr id="163" name="TextBox 162"/>
          <p:cNvSpPr txBox="1"/>
          <p:nvPr/>
        </p:nvSpPr>
        <p:spPr>
          <a:xfrm>
            <a:off x="2899358" y="4313506"/>
            <a:ext cx="1066318" cy="246221"/>
          </a:xfrm>
          <a:prstGeom prst="rect">
            <a:avLst/>
          </a:prstGeom>
          <a:noFill/>
        </p:spPr>
        <p:txBody>
          <a:bodyPr wrap="none" rtlCol="0">
            <a:spAutoFit/>
          </a:bodyPr>
          <a:lstStyle/>
          <a:p>
            <a:pPr algn="ctr"/>
            <a:r>
              <a:rPr lang="en-US" sz="1000" dirty="0">
                <a:solidFill>
                  <a:schemeClr val="bg1">
                    <a:lumMod val="50000"/>
                  </a:schemeClr>
                </a:solidFill>
                <a:latin typeface="Arial" panose="020B0604020202020204" pitchFamily="34" charset="0"/>
                <a:cs typeface="Arial" panose="020B0604020202020204" pitchFamily="34" charset="0"/>
              </a:rPr>
              <a:t>Also works with</a:t>
            </a:r>
            <a:endParaRPr lang="ru-RU" sz="1000" dirty="0">
              <a:solidFill>
                <a:schemeClr val="bg1">
                  <a:lumMod val="50000"/>
                </a:schemeClr>
              </a:solidFill>
              <a:latin typeface="Arial" panose="020B0604020202020204" pitchFamily="34" charset="0"/>
              <a:cs typeface="Arial" panose="020B0604020202020204" pitchFamily="34" charset="0"/>
            </a:endParaRPr>
          </a:p>
        </p:txBody>
      </p:sp>
      <p:cxnSp>
        <p:nvCxnSpPr>
          <p:cNvPr id="164" name="Straight Connector 163"/>
          <p:cNvCxnSpPr/>
          <p:nvPr/>
        </p:nvCxnSpPr>
        <p:spPr>
          <a:xfrm flipH="1">
            <a:off x="4569338" y="4383893"/>
            <a:ext cx="1" cy="6254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descr="C:\Users\m.konyagina\Downloads\Autodesk_DWF_Quezak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8346" y="4557057"/>
            <a:ext cx="330454" cy="3304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67031" y="4561883"/>
            <a:ext cx="301753" cy="3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6907117" y="4848416"/>
            <a:ext cx="421580" cy="230832"/>
          </a:xfrm>
          <a:prstGeom prst="rect">
            <a:avLst/>
          </a:prstGeom>
          <a:noFill/>
        </p:spPr>
        <p:txBody>
          <a:bodyPr wrap="square" rtlCol="0">
            <a:spAutoFit/>
          </a:bodyPr>
          <a:lstStyle/>
          <a:p>
            <a:pPr algn="ctr"/>
            <a:r>
              <a:rPr lang="en-US" sz="900" dirty="0">
                <a:solidFill>
                  <a:schemeClr val="bg1">
                    <a:lumMod val="50000"/>
                  </a:schemeClr>
                </a:solidFill>
                <a:latin typeface="Arial" panose="020B0604020202020204" pitchFamily="34" charset="0"/>
                <a:cs typeface="Arial" panose="020B0604020202020204" pitchFamily="34" charset="0"/>
              </a:rPr>
              <a:t>PDF</a:t>
            </a:r>
          </a:p>
        </p:txBody>
      </p:sp>
      <p:cxnSp>
        <p:nvCxnSpPr>
          <p:cNvPr id="3" name="Straight Connector 2"/>
          <p:cNvCxnSpPr/>
          <p:nvPr/>
        </p:nvCxnSpPr>
        <p:spPr>
          <a:xfrm>
            <a:off x="5770627" y="4386001"/>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7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Export and share your model</a:t>
            </a:r>
            <a:endParaRPr lang="ru-RU" sz="3200" dirty="0"/>
          </a:p>
        </p:txBody>
      </p:sp>
      <p:sp>
        <p:nvSpPr>
          <p:cNvPr id="5" name="Content Placeholder 4"/>
          <p:cNvSpPr>
            <a:spLocks noGrp="1"/>
          </p:cNvSpPr>
          <p:nvPr>
            <p:ph idx="1"/>
          </p:nvPr>
        </p:nvSpPr>
        <p:spPr>
          <a:xfrm>
            <a:off x="3243152" y="895170"/>
            <a:ext cx="5365203" cy="1247955"/>
          </a:xfrm>
        </p:spPr>
        <p:txBody>
          <a:bodyPr/>
          <a:lstStyle/>
          <a:p>
            <a:pPr marL="58738" indent="0">
              <a:spcBef>
                <a:spcPts val="0"/>
              </a:spcBef>
              <a:buNone/>
            </a:pPr>
            <a:r>
              <a:rPr lang="en-US" sz="1600" b="1" dirty="0"/>
              <a:t>Cloud Sync and Share</a:t>
            </a:r>
          </a:p>
          <a:p>
            <a:pPr marL="58738" indent="0">
              <a:lnSpc>
                <a:spcPct val="80000"/>
              </a:lnSpc>
              <a:spcBef>
                <a:spcPts val="600"/>
              </a:spcBef>
              <a:buNone/>
            </a:pPr>
            <a:r>
              <a:rPr lang="en-US" sz="1600" dirty="0"/>
              <a:t>Share Revizto projects with your team through the cloud. Sync the model to push large attachments placed in the Issue Tracker or updated model.</a:t>
            </a:r>
            <a:endParaRPr lang="ru-RU" sz="1600" dirty="0"/>
          </a:p>
        </p:txBody>
      </p:sp>
      <p:pic>
        <p:nvPicPr>
          <p:cNvPr id="2054" name="Picture 6"/>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t="12434" b="1243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Grp="1" noChangeAspect="1" noChangeArrowheads="1"/>
          </p:cNvPicPr>
          <p:nvPr>
            <p:ph type="pic" sz="quarter" idx="4294967295"/>
          </p:nvPr>
        </p:nvPicPr>
        <p:blipFill>
          <a:blip r:embed="rId3" cstate="print">
            <a:extLst>
              <a:ext uri="{28A0092B-C50C-407E-A947-70E740481C1C}">
                <a14:useLocalDpi xmlns:a14="http://schemas.microsoft.com/office/drawing/2010/main" val="0"/>
              </a:ext>
            </a:extLst>
          </a:blip>
          <a:srcRect t="12386" b="1238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2056" name="Picture 8"/>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a:solidFill>
                  <a:srgbClr val="4D4D4D"/>
                </a:solidFill>
                <a:latin typeface="Calibri Light" panose="020F0302020204030204" pitchFamily="34" charset="0"/>
              </a:rPr>
              <a:t>Export 2D Sheets</a:t>
            </a:r>
          </a:p>
          <a:p>
            <a:pPr>
              <a:lnSpc>
                <a:spcPct val="80000"/>
              </a:lnSpc>
              <a:spcBef>
                <a:spcPts val="600"/>
              </a:spcBef>
            </a:pPr>
            <a:r>
              <a:rPr lang="en-US" sz="1600" dirty="0">
                <a:solidFill>
                  <a:srgbClr val="4D4D4D"/>
                </a:solidFill>
                <a:latin typeface="Calibri Light" panose="020F0302020204030204" pitchFamily="34" charset="0"/>
              </a:rPr>
              <a:t>Export 2D Sheets from Revit, Navisworks, AutoCAD and </a:t>
            </a:r>
            <a:r>
              <a:rPr lang="en-US" sz="1600" dirty="0" err="1">
                <a:solidFill>
                  <a:srgbClr val="4D4D4D"/>
                </a:solidFill>
                <a:latin typeface="Calibri Light" panose="020F0302020204030204" pitchFamily="34" charset="0"/>
              </a:rPr>
              <a:t>ArchiCAD</a:t>
            </a:r>
            <a:r>
              <a:rPr lang="en-US" sz="1600" dirty="0">
                <a:solidFill>
                  <a:srgbClr val="4D4D4D"/>
                </a:solidFill>
                <a:latin typeface="Calibri Light" panose="020F0302020204030204" pitchFamily="34" charset="0"/>
              </a:rPr>
              <a:t> to further mark up and collaborate in Revizto. You can also import PDF or </a:t>
            </a:r>
            <a:r>
              <a:rPr lang="en-US" sz="1600" dirty="0" err="1">
                <a:solidFill>
                  <a:srgbClr val="4D4D4D"/>
                </a:solidFill>
                <a:latin typeface="Calibri Light" panose="020F0302020204030204" pitchFamily="34" charset="0"/>
              </a:rPr>
              <a:t>DWFx</a:t>
            </a:r>
            <a:r>
              <a:rPr lang="en-US" sz="1600" dirty="0">
                <a:solidFill>
                  <a:srgbClr val="4D4D4D"/>
                </a:solidFill>
                <a:latin typeface="Calibri Light" panose="020F0302020204030204" pitchFamily="34" charset="0"/>
              </a:rPr>
              <a:t> files.</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a:solidFill>
                  <a:srgbClr val="4D4D4D"/>
                </a:solidFill>
                <a:latin typeface="Calibri Light" panose="020F0302020204030204" pitchFamily="34" charset="0"/>
              </a:rPr>
              <a:t>Merge</a:t>
            </a:r>
          </a:p>
          <a:p>
            <a:pPr>
              <a:lnSpc>
                <a:spcPct val="80000"/>
              </a:lnSpc>
              <a:spcBef>
                <a:spcPts val="600"/>
              </a:spcBef>
            </a:pPr>
            <a:r>
              <a:rPr lang="en-US" sz="1600" dirty="0">
                <a:solidFill>
                  <a:srgbClr val="4D4D4D"/>
                </a:solidFill>
                <a:latin typeface="Calibri Light" panose="020F0302020204030204" pitchFamily="34" charset="0"/>
              </a:rPr>
              <a:t>Combine several models from different authoring BIM/CAD software to create a federated model within Revizto. Supports import IFC and FBX.</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18332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Export and share your model</a:t>
            </a:r>
            <a:endParaRPr lang="ru-RU" sz="3200" dirty="0"/>
          </a:p>
        </p:txBody>
      </p:sp>
      <p:sp>
        <p:nvSpPr>
          <p:cNvPr id="5" name="Content Placeholder 4"/>
          <p:cNvSpPr>
            <a:spLocks noGrp="1"/>
          </p:cNvSpPr>
          <p:nvPr>
            <p:ph idx="1"/>
          </p:nvPr>
        </p:nvSpPr>
        <p:spPr>
          <a:xfrm>
            <a:off x="3249684" y="901700"/>
            <a:ext cx="5358671" cy="1241425"/>
          </a:xfrm>
        </p:spPr>
        <p:txBody>
          <a:bodyPr/>
          <a:lstStyle/>
          <a:p>
            <a:pPr marL="58738" indent="0">
              <a:spcBef>
                <a:spcPts val="600"/>
              </a:spcBef>
              <a:buNone/>
            </a:pPr>
            <a:r>
              <a:rPr lang="en-US" sz="1600" b="1" dirty="0"/>
              <a:t>Revision control</a:t>
            </a:r>
          </a:p>
          <a:p>
            <a:pPr marL="58738" indent="0">
              <a:lnSpc>
                <a:spcPct val="80000"/>
              </a:lnSpc>
              <a:spcBef>
                <a:spcPts val="600"/>
              </a:spcBef>
              <a:buNone/>
            </a:pPr>
            <a:r>
              <a:rPr lang="en-US" sz="1600" dirty="0"/>
              <a:t>View all revisions of your project which have been synced to the Cloud. You can open any revision and revert to it at any time.</a:t>
            </a:r>
            <a:endParaRPr lang="ru-RU" sz="1600" dirty="0"/>
          </a:p>
        </p:txBody>
      </p:sp>
      <p:pic>
        <p:nvPicPr>
          <p:cNvPr id="2051" name="Picture 3"/>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t="12434" b="1243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Grp="1" noChangeAspect="1" noChangeArrowheads="1"/>
          </p:cNvPicPr>
          <p:nvPr>
            <p:ph type="pic" sz="quarter" idx="4294967295"/>
          </p:nvPr>
        </p:nvPicPr>
        <p:blipFill>
          <a:blip r:embed="rId3" cstate="print">
            <a:extLst>
              <a:ext uri="{28A0092B-C50C-407E-A947-70E740481C1C}">
                <a14:useLocalDpi xmlns:a14="http://schemas.microsoft.com/office/drawing/2010/main" val="0"/>
              </a:ext>
            </a:extLst>
          </a:blip>
          <a:srcRect t="12386" b="1238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dirty="0">
                <a:solidFill>
                  <a:srgbClr val="4D4D4D"/>
                </a:solidFill>
                <a:latin typeface="Calibri Light" panose="020F0302020204030204" pitchFamily="34" charset="0"/>
              </a:rPr>
              <a:t>Export scheduler</a:t>
            </a:r>
          </a:p>
          <a:p>
            <a:pPr>
              <a:lnSpc>
                <a:spcPct val="80000"/>
              </a:lnSpc>
              <a:spcBef>
                <a:spcPts val="600"/>
              </a:spcBef>
            </a:pPr>
            <a:r>
              <a:rPr lang="en-US" sz="1600" dirty="0">
                <a:solidFill>
                  <a:srgbClr val="4D4D4D"/>
                </a:solidFill>
                <a:latin typeface="Calibri Light" panose="020F0302020204030204" pitchFamily="34" charset="0"/>
              </a:rPr>
              <a:t>Schedule recurring exports per desired day and time. Revizto will launch your authoring program and export the latest model to your project team.</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dirty="0">
                <a:solidFill>
                  <a:srgbClr val="4D4D4D"/>
                </a:solidFill>
                <a:latin typeface="Calibri Light" panose="020F0302020204030204" pitchFamily="34" charset="0"/>
              </a:rPr>
              <a:t>Export to .exe or for MAC</a:t>
            </a:r>
          </a:p>
          <a:p>
            <a:pPr>
              <a:lnSpc>
                <a:spcPct val="80000"/>
              </a:lnSpc>
              <a:spcBef>
                <a:spcPts val="600"/>
              </a:spcBef>
            </a:pPr>
            <a:r>
              <a:rPr lang="en-US" sz="1600" dirty="0">
                <a:solidFill>
                  <a:srgbClr val="4D4D4D"/>
                </a:solidFill>
                <a:latin typeface="Calibri Light" panose="020F0302020204030204" pitchFamily="34" charset="0"/>
              </a:rPr>
              <a:t>Share your project as a self-executable file. Any user can open this file on 64-bit Windows PC or MAC without Revizto installation.</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276444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Explore and present on any device</a:t>
            </a:r>
            <a:endParaRPr lang="ru-RU" sz="3200" dirty="0"/>
          </a:p>
        </p:txBody>
      </p:sp>
      <p:sp>
        <p:nvSpPr>
          <p:cNvPr id="5" name="Content Placeholder 4"/>
          <p:cNvSpPr>
            <a:spLocks noGrp="1"/>
          </p:cNvSpPr>
          <p:nvPr>
            <p:ph idx="1"/>
          </p:nvPr>
        </p:nvSpPr>
        <p:spPr>
          <a:xfrm>
            <a:off x="3243152" y="895170"/>
            <a:ext cx="5365203" cy="1247955"/>
          </a:xfrm>
        </p:spPr>
        <p:txBody>
          <a:bodyPr/>
          <a:lstStyle/>
          <a:p>
            <a:pPr marL="58738" indent="0">
              <a:spcBef>
                <a:spcPts val="600"/>
              </a:spcBef>
              <a:buNone/>
            </a:pPr>
            <a:r>
              <a:rPr lang="en-US" sz="1600" b="1" dirty="0"/>
              <a:t>2D Sheets</a:t>
            </a:r>
          </a:p>
          <a:p>
            <a:pPr marL="58738" indent="0">
              <a:lnSpc>
                <a:spcPct val="80000"/>
              </a:lnSpc>
              <a:spcBef>
                <a:spcPts val="600"/>
              </a:spcBef>
              <a:buNone/>
            </a:pPr>
            <a:r>
              <a:rPr lang="en-US" sz="1600" dirty="0"/>
              <a:t>The home of all 2D documents in Revizto. Use sheet overlay to combine your 2D plan with the 3D model instantly to provide a better understanding of your project.</a:t>
            </a:r>
            <a:endParaRPr lang="ru-RU" sz="1600" dirty="0"/>
          </a:p>
        </p:txBody>
      </p:sp>
      <p:pic>
        <p:nvPicPr>
          <p:cNvPr id="1030" name="Picture 6"/>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t="12434" b="1243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1031" name="Picture 7"/>
          <p:cNvPicPr>
            <a:picLocks noGrp="1" noChangeAspect="1" noChangeArrowheads="1"/>
          </p:cNvPicPr>
          <p:nvPr>
            <p:ph type="pic" sz="quarter" idx="4294967295"/>
          </p:nvPr>
        </p:nvPicPr>
        <p:blipFill>
          <a:blip r:embed="rId3" cstate="print">
            <a:extLst>
              <a:ext uri="{28A0092B-C50C-407E-A947-70E740481C1C}">
                <a14:useLocalDpi xmlns:a14="http://schemas.microsoft.com/office/drawing/2010/main" val="0"/>
              </a:ext>
            </a:extLst>
          </a:blip>
          <a:srcRect t="12386" b="1238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dirty="0">
                <a:solidFill>
                  <a:srgbClr val="4D4D4D"/>
                </a:solidFill>
                <a:latin typeface="Calibri Light" panose="020F0302020204030204" pitchFamily="34" charset="0"/>
              </a:rPr>
              <a:t>Objects</a:t>
            </a:r>
          </a:p>
          <a:p>
            <a:pPr>
              <a:lnSpc>
                <a:spcPct val="80000"/>
              </a:lnSpc>
              <a:spcBef>
                <a:spcPts val="600"/>
              </a:spcBef>
            </a:pPr>
            <a:r>
              <a:rPr lang="en-US" sz="1600" dirty="0">
                <a:solidFill>
                  <a:srgbClr val="4D4D4D"/>
                </a:solidFill>
                <a:latin typeface="Calibri Light" panose="020F0302020204030204" pitchFamily="34" charset="0"/>
              </a:rPr>
              <a:t>Discover detailed information about any object in one double click. Any object or object’s category can be made transparent or semi-transparent.</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dirty="0">
                <a:solidFill>
                  <a:srgbClr val="4D4D4D"/>
                </a:solidFill>
                <a:latin typeface="Calibri Light" panose="020F0302020204030204" pitchFamily="34" charset="0"/>
              </a:rPr>
              <a:t>Viewpoints / Section cuts</a:t>
            </a:r>
          </a:p>
          <a:p>
            <a:pPr>
              <a:lnSpc>
                <a:spcPct val="80000"/>
              </a:lnSpc>
              <a:spcBef>
                <a:spcPts val="600"/>
              </a:spcBef>
            </a:pPr>
            <a:r>
              <a:rPr lang="en-US" sz="1600" dirty="0">
                <a:solidFill>
                  <a:srgbClr val="4D4D4D"/>
                </a:solidFill>
                <a:latin typeface="Calibri Light" panose="020F0302020204030204" pitchFamily="34" charset="0"/>
              </a:rPr>
              <a:t>Save any spot in the scene for navigation and presentation purposes. Each viewpoint can contain a section cut and category visibility/transparency settings.</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71448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Explore and present on any device</a:t>
            </a:r>
            <a:endParaRPr lang="ru-RU" sz="3200" dirty="0"/>
          </a:p>
        </p:txBody>
      </p:sp>
      <p:sp>
        <p:nvSpPr>
          <p:cNvPr id="5" name="Content Placeholder 4"/>
          <p:cNvSpPr>
            <a:spLocks noGrp="1"/>
          </p:cNvSpPr>
          <p:nvPr>
            <p:ph idx="1"/>
          </p:nvPr>
        </p:nvSpPr>
        <p:spPr>
          <a:xfrm>
            <a:off x="3249684" y="901700"/>
            <a:ext cx="5358671" cy="1241425"/>
          </a:xfrm>
        </p:spPr>
        <p:txBody>
          <a:bodyPr/>
          <a:lstStyle/>
          <a:p>
            <a:pPr marL="58738" indent="0">
              <a:lnSpc>
                <a:spcPct val="80000"/>
              </a:lnSpc>
              <a:spcBef>
                <a:spcPts val="600"/>
              </a:spcBef>
              <a:buNone/>
            </a:pPr>
            <a:r>
              <a:rPr lang="en-US" sz="1600" b="1" dirty="0"/>
              <a:t>2D map</a:t>
            </a:r>
          </a:p>
          <a:p>
            <a:pPr marL="58738" indent="0">
              <a:lnSpc>
                <a:spcPct val="80000"/>
              </a:lnSpc>
              <a:spcBef>
                <a:spcPts val="600"/>
              </a:spcBef>
              <a:buNone/>
            </a:pPr>
            <a:r>
              <a:rPr lang="en-US" sz="1600" dirty="0"/>
              <a:t>An intelligent map that shows your exact location, elevation, grid intersect and the Revit room names on surrounding you. Within 2D map you can instantly teleport to any level or area of your project in one double click.</a:t>
            </a:r>
            <a:endParaRPr lang="ru-RU" sz="1600" dirty="0"/>
          </a:p>
        </p:txBody>
      </p:sp>
      <p:pic>
        <p:nvPicPr>
          <p:cNvPr id="3074" name="Picture 2"/>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t="12434" b="1243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Grp="1" noChangeAspect="1" noChangeArrowheads="1"/>
          </p:cNvPicPr>
          <p:nvPr>
            <p:ph type="pic" sz="quarter" idx="4294967295"/>
          </p:nvPr>
        </p:nvPicPr>
        <p:blipFill>
          <a:blip r:embed="rId3" cstate="print">
            <a:extLst>
              <a:ext uri="{28A0092B-C50C-407E-A947-70E740481C1C}">
                <a14:useLocalDpi xmlns:a14="http://schemas.microsoft.com/office/drawing/2010/main" val="0"/>
              </a:ext>
            </a:extLst>
          </a:blip>
          <a:srcRect t="12187" b="12187"/>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6374" b="6374"/>
          <a:stretch>
            <a:fillRect/>
          </a:stretch>
        </p:blipFill>
        <p:spPr bwMode="auto">
          <a:xfrm>
            <a:off x="385329" y="3446463"/>
            <a:ext cx="2627313" cy="1241425"/>
          </a:xfrm>
          <a:prstGeom prst="rect">
            <a:avLst/>
          </a:prstGeom>
          <a:noFill/>
          <a:ln w="9525">
            <a:solidFill>
              <a:srgbClr val="4D4D4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Camera Sharing</a:t>
            </a:r>
          </a:p>
          <a:p>
            <a:pPr>
              <a:lnSpc>
                <a:spcPct val="80000"/>
              </a:lnSpc>
              <a:spcBef>
                <a:spcPts val="600"/>
              </a:spcBef>
            </a:pPr>
            <a:r>
              <a:rPr lang="en-US" sz="1600" dirty="0">
                <a:solidFill>
                  <a:srgbClr val="4D4D4D"/>
                </a:solidFill>
                <a:latin typeface="Calibri Light" panose="020F0302020204030204" pitchFamily="34" charset="0"/>
              </a:rPr>
              <a:t>Providing the WOW factor. Do remote presentations or discuss potential problem areas with "camera share" functionality. It transmits your movements on other remote devices without virtually zero delay at breathtaking speeds.</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VR Support</a:t>
            </a:r>
          </a:p>
          <a:p>
            <a:pPr>
              <a:lnSpc>
                <a:spcPct val="80000"/>
              </a:lnSpc>
              <a:spcBef>
                <a:spcPts val="600"/>
              </a:spcBef>
            </a:pPr>
            <a:r>
              <a:rPr lang="en-US" sz="1600" dirty="0">
                <a:solidFill>
                  <a:srgbClr val="4D4D4D"/>
                </a:solidFill>
                <a:latin typeface="Calibri Light" panose="020F0302020204030204" pitchFamily="34" charset="0"/>
              </a:rPr>
              <a:t>Explore your project in VR. Revizto works natively with Oculus and HTC Vive and instantly creates an immersive, true-to-scale VR experience in seconds allowing users to explore real model data and coordination issues in VR.</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116609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Explore and present on any device</a:t>
            </a:r>
            <a:endParaRPr lang="ru-RU" sz="3200" dirty="0"/>
          </a:p>
        </p:txBody>
      </p:sp>
      <p:sp>
        <p:nvSpPr>
          <p:cNvPr id="5" name="Content Placeholder 4"/>
          <p:cNvSpPr>
            <a:spLocks noGrp="1"/>
          </p:cNvSpPr>
          <p:nvPr>
            <p:ph idx="1"/>
          </p:nvPr>
        </p:nvSpPr>
        <p:spPr>
          <a:xfrm>
            <a:off x="3249684" y="895170"/>
            <a:ext cx="5358671" cy="1247955"/>
          </a:xfrm>
        </p:spPr>
        <p:txBody>
          <a:bodyPr/>
          <a:lstStyle/>
          <a:p>
            <a:pPr marL="58738" indent="0">
              <a:lnSpc>
                <a:spcPct val="80000"/>
              </a:lnSpc>
              <a:spcBef>
                <a:spcPts val="600"/>
              </a:spcBef>
              <a:buNone/>
            </a:pPr>
            <a:r>
              <a:rPr lang="en-US" sz="1600" b="1" dirty="0"/>
              <a:t>Ruler</a:t>
            </a:r>
          </a:p>
          <a:p>
            <a:pPr marL="58738" indent="0">
              <a:lnSpc>
                <a:spcPct val="80000"/>
              </a:lnSpc>
              <a:spcBef>
                <a:spcPts val="600"/>
              </a:spcBef>
              <a:buNone/>
            </a:pPr>
            <a:r>
              <a:rPr lang="en-US" sz="1600" dirty="0"/>
              <a:t>Snaps to measure the closest surface, minimum distance between two objects or any other points all based on the geometry of your authoring software.</a:t>
            </a:r>
            <a:endParaRPr lang="ru-RU" sz="1600" dirty="0"/>
          </a:p>
        </p:txBody>
      </p:sp>
      <p:pic>
        <p:nvPicPr>
          <p:cNvPr id="4098" name="Picture 2"/>
          <p:cNvPicPr>
            <a:picLocks noGrp="1" noChangeAspect="1" noChangeArrowheads="1"/>
          </p:cNvPicPr>
          <p:nvPr>
            <p:ph type="pic" sz="quarter" idx="4294967295"/>
          </p:nvPr>
        </p:nvPicPr>
        <p:blipFill>
          <a:blip r:embed="rId2" cstate="print">
            <a:extLst>
              <a:ext uri="{28A0092B-C50C-407E-A947-70E740481C1C}">
                <a14:useLocalDpi xmlns:a14="http://schemas.microsoft.com/office/drawing/2010/main" val="0"/>
              </a:ext>
            </a:extLst>
          </a:blip>
          <a:srcRect t="12434" b="12434"/>
          <a:stretch>
            <a:fillRect/>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12454" b="1245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386" b="1238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Sketch Mode</a:t>
            </a:r>
          </a:p>
          <a:p>
            <a:pPr>
              <a:lnSpc>
                <a:spcPct val="80000"/>
              </a:lnSpc>
              <a:spcBef>
                <a:spcPts val="600"/>
              </a:spcBef>
            </a:pPr>
            <a:r>
              <a:rPr lang="en-US" sz="1600" dirty="0">
                <a:solidFill>
                  <a:srgbClr val="4D4D4D"/>
                </a:solidFill>
                <a:latin typeface="Calibri Light" panose="020F0302020204030204" pitchFamily="34" charset="0"/>
              </a:rPr>
              <a:t>Avoid distracting details and questions around materials while working in the preliminary stages of the project. Introduce your first ideas clearly.</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Watermark</a:t>
            </a:r>
          </a:p>
          <a:p>
            <a:pPr>
              <a:lnSpc>
                <a:spcPct val="80000"/>
              </a:lnSpc>
              <a:spcBef>
                <a:spcPts val="600"/>
              </a:spcBef>
            </a:pPr>
            <a:r>
              <a:rPr lang="en-US" sz="1600" dirty="0">
                <a:solidFill>
                  <a:srgbClr val="4D4D4D"/>
                </a:solidFill>
                <a:latin typeface="Calibri Light" panose="020F0302020204030204" pitchFamily="34" charset="0"/>
              </a:rPr>
              <a:t>Protect your project with a watermark before you share it to public. In Revizto, watermarks can be added from an image such as a company logo.</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374493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Collaborate with your team in real time</a:t>
            </a:r>
            <a:endParaRPr lang="ru-RU" sz="3200" dirty="0"/>
          </a:p>
        </p:txBody>
      </p:sp>
      <p:sp>
        <p:nvSpPr>
          <p:cNvPr id="5" name="Content Placeholder 4"/>
          <p:cNvSpPr>
            <a:spLocks noGrp="1"/>
          </p:cNvSpPr>
          <p:nvPr>
            <p:ph idx="1"/>
          </p:nvPr>
        </p:nvSpPr>
        <p:spPr>
          <a:xfrm>
            <a:off x="3243152" y="901700"/>
            <a:ext cx="5443647" cy="1241425"/>
          </a:xfrm>
        </p:spPr>
        <p:txBody>
          <a:bodyPr/>
          <a:lstStyle/>
          <a:p>
            <a:pPr marL="58738" indent="0">
              <a:lnSpc>
                <a:spcPct val="80000"/>
              </a:lnSpc>
              <a:spcBef>
                <a:spcPts val="600"/>
              </a:spcBef>
              <a:buNone/>
            </a:pPr>
            <a:r>
              <a:rPr lang="en-US" sz="1600" b="1" dirty="0"/>
              <a:t>Instant notifications</a:t>
            </a:r>
          </a:p>
          <a:p>
            <a:pPr marL="58738" indent="0">
              <a:lnSpc>
                <a:spcPct val="80000"/>
              </a:lnSpc>
              <a:spcBef>
                <a:spcPts val="600"/>
              </a:spcBef>
              <a:buNone/>
            </a:pPr>
            <a:r>
              <a:rPr lang="en-US" sz="1600" dirty="0"/>
              <a:t>Assignees and watchers of issues get instant notifications about new comments and updates – in-program and via e-mail. Customize the e-mail notifications settings to see only what you need and to avoid having them all routed to your trash.</a:t>
            </a:r>
            <a:endParaRPr lang="ru-RU" sz="1600" dirty="0"/>
          </a:p>
        </p:txBody>
      </p:sp>
      <p:pic>
        <p:nvPicPr>
          <p:cNvPr id="5122" name="Picture 2"/>
          <p:cNvPicPr>
            <a:picLocks noGrp="1" noChangeAspect="1" noChangeArrowheads="1"/>
          </p:cNvPicPr>
          <p:nvPr>
            <p:ph type="pic" sz="quarter" idx="4294967295"/>
          </p:nvPr>
        </p:nvPicPr>
        <p:blipFill rotWithShape="1">
          <a:blip r:embed="rId2" cstate="print">
            <a:extLst>
              <a:ext uri="{28A0092B-C50C-407E-A947-70E740481C1C}">
                <a14:useLocalDpi xmlns:a14="http://schemas.microsoft.com/office/drawing/2010/main" val="0"/>
              </a:ext>
            </a:extLst>
          </a:blip>
          <a:srcRect t="3676" b="21192"/>
          <a:stretch/>
        </p:blipFill>
        <p:spPr bwMode="auto">
          <a:xfrm>
            <a:off x="385329" y="901700"/>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12406" b="12406"/>
          <a:stretch>
            <a:fillRect/>
          </a:stretch>
        </p:blipFill>
        <p:spPr bwMode="auto">
          <a:xfrm>
            <a:off x="385329" y="2173288"/>
            <a:ext cx="2627313" cy="1243012"/>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Grp="1" noChangeAspect="1" noChangeArrowheads="1"/>
          </p:cNvPicPr>
          <p:nvPr>
            <p:ph type="pic" sz="quarter" idx="4294967295"/>
          </p:nvPr>
        </p:nvPicPr>
        <p:blipFill>
          <a:blip r:embed="rId4" cstate="print">
            <a:extLst>
              <a:ext uri="{28A0092B-C50C-407E-A947-70E740481C1C}">
                <a14:useLocalDpi xmlns:a14="http://schemas.microsoft.com/office/drawing/2010/main" val="0"/>
              </a:ext>
            </a:extLst>
          </a:blip>
          <a:srcRect t="12434" b="12434"/>
          <a:stretch>
            <a:fillRect/>
          </a:stretch>
        </p:blipFill>
        <p:spPr bwMode="auto">
          <a:xfrm>
            <a:off x="385329" y="3446463"/>
            <a:ext cx="2627313" cy="1241425"/>
          </a:xfrm>
          <a:prstGeom prst="rect">
            <a:avLst/>
          </a:prstGeom>
          <a:noFill/>
          <a:ln w="9525">
            <a:solidFill>
              <a:srgbClr val="4D4D4D"/>
            </a:solidFill>
            <a:miter lim="800000"/>
            <a:headEnd/>
            <a:tailEnd/>
          </a:ln>
          <a:extLst>
            <a:ext uri="{909E8E84-426E-40DD-AFC4-6F175D3DCCD1}">
              <a14:hiddenFill xmlns:a14="http://schemas.microsoft.com/office/drawing/2010/main">
                <a:solidFill>
                  <a:schemeClr val="accent1"/>
                </a:solidFill>
              </a14:hiddenFill>
            </a:ext>
          </a:extLst>
        </p:spPr>
      </p:pic>
      <p:sp>
        <p:nvSpPr>
          <p:cNvPr id="12" name="Content Placeholder 4"/>
          <p:cNvSpPr txBox="1">
            <a:spLocks/>
          </p:cNvSpPr>
          <p:nvPr/>
        </p:nvSpPr>
        <p:spPr>
          <a:xfrm>
            <a:off x="3249685" y="2159770"/>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ru-RU" dirty="0"/>
          </a:p>
        </p:txBody>
      </p:sp>
      <p:sp>
        <p:nvSpPr>
          <p:cNvPr id="15" name="Content Placeholder 4"/>
          <p:cNvSpPr txBox="1">
            <a:spLocks/>
          </p:cNvSpPr>
          <p:nvPr/>
        </p:nvSpPr>
        <p:spPr>
          <a:xfrm>
            <a:off x="3249685" y="2159769"/>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Plugins</a:t>
            </a:r>
          </a:p>
          <a:p>
            <a:pPr>
              <a:lnSpc>
                <a:spcPct val="80000"/>
              </a:lnSpc>
              <a:spcBef>
                <a:spcPts val="600"/>
              </a:spcBef>
            </a:pPr>
            <a:r>
              <a:rPr lang="en-US" sz="1600" dirty="0">
                <a:solidFill>
                  <a:srgbClr val="4D4D4D"/>
                </a:solidFill>
                <a:latin typeface="Calibri Light" panose="020F0302020204030204" pitchFamily="34" charset="0"/>
              </a:rPr>
              <a:t>Create new issues and markups directly from BIM/CAD program or view existing issues by launching the Issue Tracker. By double-clicking on the issue a new view will be created in your authoring software to show the problem.</a:t>
            </a:r>
            <a:endParaRPr lang="ru-RU" sz="1600" dirty="0">
              <a:solidFill>
                <a:srgbClr val="4D4D4D"/>
              </a:solidFill>
              <a:latin typeface="Calibri Light" panose="020F0302020204030204" pitchFamily="34" charset="0"/>
            </a:endParaRPr>
          </a:p>
        </p:txBody>
      </p:sp>
      <p:sp>
        <p:nvSpPr>
          <p:cNvPr id="16" name="Content Placeholder 4"/>
          <p:cNvSpPr txBox="1">
            <a:spLocks/>
          </p:cNvSpPr>
          <p:nvPr/>
        </p:nvSpPr>
        <p:spPr>
          <a:xfrm>
            <a:off x="3249685" y="3446285"/>
            <a:ext cx="5358670" cy="1241999"/>
          </a:xfrm>
          <a:prstGeom prst="rect">
            <a:avLst/>
          </a:prstGeom>
        </p:spPr>
        <p:txBody>
          <a:bodyPr vert="horz"/>
          <a:lstStyle>
            <a:lvl1pPr marL="5400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265113" indent="-176213" algn="l" defTabSz="457200" rtl="0" eaLnBrk="1" latinLnBrk="0" hangingPunct="1">
              <a:spcBef>
                <a:spcPct val="20000"/>
              </a:spcBef>
              <a:buClr>
                <a:srgbClr val="0F9363"/>
              </a:buClr>
              <a:buFont typeface="Arial" panose="020B0604020202020204" pitchFamily="34" charset="0"/>
              <a:buChar char="•"/>
              <a:defRPr lang="en-US" sz="1600" kern="1200" dirty="0" smtClean="0">
                <a:solidFill>
                  <a:schemeClr val="tx1"/>
                </a:solidFill>
                <a:latin typeface="+mn-lt"/>
                <a:ea typeface="+mn-ea"/>
                <a:cs typeface="+mn-cs"/>
              </a:defRPr>
            </a:lvl2pPr>
            <a:lvl3pPr marL="449263" indent="-184150" algn="l" defTabSz="457200" rtl="0" eaLnBrk="1" latinLnBrk="0" hangingPunct="1">
              <a:spcBef>
                <a:spcPct val="20000"/>
              </a:spcBef>
              <a:buClr>
                <a:schemeClr val="bg1">
                  <a:lumMod val="50000"/>
                </a:schemeClr>
              </a:buClr>
              <a:buFont typeface="Arial"/>
              <a:buChar char="•"/>
              <a:defRPr lang="en-US" sz="1600" kern="1200" dirty="0" smtClean="0">
                <a:solidFill>
                  <a:schemeClr val="tx1"/>
                </a:solidFill>
                <a:latin typeface="+mn-lt"/>
                <a:ea typeface="+mn-ea"/>
                <a:cs typeface="+mn-cs"/>
              </a:defRPr>
            </a:lvl3pPr>
            <a:lvl4pPr marL="625475" indent="-176213" algn="l" defTabSz="457200" rtl="0" eaLnBrk="1" latinLnBrk="0" hangingPunct="1">
              <a:spcBef>
                <a:spcPct val="20000"/>
              </a:spcBef>
              <a:buClr>
                <a:schemeClr val="bg1">
                  <a:lumMod val="65000"/>
                </a:schemeClr>
              </a:buClr>
              <a:buFont typeface="Arial"/>
              <a:buChar char="•"/>
              <a:defRPr lang="en-US" sz="1600" kern="1200" dirty="0" smtClean="0">
                <a:solidFill>
                  <a:schemeClr val="tx1"/>
                </a:solidFill>
                <a:latin typeface="+mn-lt"/>
                <a:ea typeface="+mn-ea"/>
                <a:cs typeface="+mn-cs"/>
              </a:defRPr>
            </a:lvl4pPr>
            <a:lvl5pPr marL="809625" indent="-184150" algn="l" defTabSz="457200" rtl="0" eaLnBrk="1" latinLnBrk="0" hangingPunct="1">
              <a:spcBef>
                <a:spcPct val="20000"/>
              </a:spcBef>
              <a:buClr>
                <a:schemeClr val="bg1">
                  <a:lumMod val="75000"/>
                </a:schemeClr>
              </a:buClr>
              <a:buFont typeface="Arial"/>
              <a:buChar char="•"/>
              <a:tabLst/>
              <a:defRPr lang="en-US" sz="16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pPr>
            <a:r>
              <a:rPr lang="en-US" sz="1600" b="1" dirty="0">
                <a:solidFill>
                  <a:srgbClr val="4D4D4D"/>
                </a:solidFill>
                <a:latin typeface="Calibri Light" panose="020F0302020204030204" pitchFamily="34" charset="0"/>
              </a:rPr>
              <a:t>Clashes from Navisworks</a:t>
            </a:r>
          </a:p>
          <a:p>
            <a:pPr>
              <a:lnSpc>
                <a:spcPct val="80000"/>
              </a:lnSpc>
              <a:spcBef>
                <a:spcPts val="600"/>
              </a:spcBef>
            </a:pPr>
            <a:r>
              <a:rPr lang="en-US" sz="1600" dirty="0">
                <a:solidFill>
                  <a:srgbClr val="4D4D4D"/>
                </a:solidFill>
                <a:latin typeface="Calibri Light" panose="020F0302020204030204" pitchFamily="34" charset="0"/>
              </a:rPr>
              <a:t>Import all clashes from Navisworks into Revizto Issue Tracker. Next, assign accountability, deadline and specifics notes to ensure they get resolved in a timely matter. This will also allow users to view in their native modeling software.</a:t>
            </a:r>
            <a:endParaRPr lang="ru-RU" sz="1600" dirty="0">
              <a:solidFill>
                <a:srgbClr val="4D4D4D"/>
              </a:solidFill>
              <a:latin typeface="Calibri Light" panose="020F0302020204030204" pitchFamily="34" charset="0"/>
            </a:endParaRPr>
          </a:p>
        </p:txBody>
      </p:sp>
    </p:spTree>
    <p:extLst>
      <p:ext uri="{BB962C8B-B14F-4D97-AF65-F5344CB8AC3E}">
        <p14:creationId xmlns:p14="http://schemas.microsoft.com/office/powerpoint/2010/main" val="448878451"/>
      </p:ext>
    </p:extLst>
  </p:cSld>
  <p:clrMapOvr>
    <a:masterClrMapping/>
  </p:clrMapOvr>
</p:sld>
</file>

<file path=ppt/theme/theme1.xml><?xml version="1.0" encoding="utf-8"?>
<a:theme xmlns:a="http://schemas.openxmlformats.org/drawingml/2006/main" name="1 - Title">
  <a:themeElements>
    <a:clrScheme name="RTC2014EU">
      <a:dk1>
        <a:srgbClr val="002B69"/>
      </a:dk1>
      <a:lt1>
        <a:srgbClr val="FFFFFF"/>
      </a:lt1>
      <a:dk2>
        <a:srgbClr val="007DB6"/>
      </a:dk2>
      <a:lt2>
        <a:srgbClr val="BFECFB"/>
      </a:lt2>
      <a:accent1>
        <a:srgbClr val="94DFF9"/>
      </a:accent1>
      <a:accent2>
        <a:srgbClr val="5FCDF5"/>
      </a:accent2>
      <a:accent3>
        <a:srgbClr val="2FBEF2"/>
      </a:accent3>
      <a:accent4>
        <a:srgbClr val="DADADA"/>
      </a:accent4>
      <a:accent5>
        <a:srgbClr val="C0D8CC"/>
      </a:accent5>
      <a:accent6>
        <a:srgbClr val="046535"/>
      </a:accent6>
      <a:hlink>
        <a:srgbClr val="66CCFF"/>
      </a:hlink>
      <a:folHlink>
        <a:srgbClr val="FFC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Fac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c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c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c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c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c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c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c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c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c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c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c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 - Body">
  <a:themeElements>
    <a:clrScheme name="RTC2014EU">
      <a:dk1>
        <a:srgbClr val="002B69"/>
      </a:dk1>
      <a:lt1>
        <a:srgbClr val="FFFFFF"/>
      </a:lt1>
      <a:dk2>
        <a:srgbClr val="007DB6"/>
      </a:dk2>
      <a:lt2>
        <a:srgbClr val="BFECFB"/>
      </a:lt2>
      <a:accent1>
        <a:srgbClr val="94DFF9"/>
      </a:accent1>
      <a:accent2>
        <a:srgbClr val="5FCDF5"/>
      </a:accent2>
      <a:accent3>
        <a:srgbClr val="2FBEF2"/>
      </a:accent3>
      <a:accent4>
        <a:srgbClr val="DADADA"/>
      </a:accent4>
      <a:accent5>
        <a:srgbClr val="C0D8CC"/>
      </a:accent5>
      <a:accent6>
        <a:srgbClr val="046535"/>
      </a:accent6>
      <a:hlink>
        <a:srgbClr val="66CCFF"/>
      </a:hlink>
      <a:folHlink>
        <a:srgbClr val="FFC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Fac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c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c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c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c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c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c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c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c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c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c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c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 - Body">
  <a:themeElements>
    <a:clrScheme name="RTC2014EU">
      <a:dk1>
        <a:srgbClr val="002B69"/>
      </a:dk1>
      <a:lt1>
        <a:srgbClr val="FFFFFF"/>
      </a:lt1>
      <a:dk2>
        <a:srgbClr val="007DB6"/>
      </a:dk2>
      <a:lt2>
        <a:srgbClr val="BFECFB"/>
      </a:lt2>
      <a:accent1>
        <a:srgbClr val="94DFF9"/>
      </a:accent1>
      <a:accent2>
        <a:srgbClr val="5FCDF5"/>
      </a:accent2>
      <a:accent3>
        <a:srgbClr val="2FBEF2"/>
      </a:accent3>
      <a:accent4>
        <a:srgbClr val="DADADA"/>
      </a:accent4>
      <a:accent5>
        <a:srgbClr val="C0D8CC"/>
      </a:accent5>
      <a:accent6>
        <a:srgbClr val="046535"/>
      </a:accent6>
      <a:hlink>
        <a:srgbClr val="66CCFF"/>
      </a:hlink>
      <a:folHlink>
        <a:srgbClr val="FFC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Fac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c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c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c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c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c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c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c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c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c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c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c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 - End">
  <a:themeElements>
    <a:clrScheme name="RTC2014EU">
      <a:dk1>
        <a:srgbClr val="002B69"/>
      </a:dk1>
      <a:lt1>
        <a:srgbClr val="FFFFFF"/>
      </a:lt1>
      <a:dk2>
        <a:srgbClr val="007DB6"/>
      </a:dk2>
      <a:lt2>
        <a:srgbClr val="BFECFB"/>
      </a:lt2>
      <a:accent1>
        <a:srgbClr val="94DFF9"/>
      </a:accent1>
      <a:accent2>
        <a:srgbClr val="5FCDF5"/>
      </a:accent2>
      <a:accent3>
        <a:srgbClr val="2FBEF2"/>
      </a:accent3>
      <a:accent4>
        <a:srgbClr val="DADADA"/>
      </a:accent4>
      <a:accent5>
        <a:srgbClr val="C0D8CC"/>
      </a:accent5>
      <a:accent6>
        <a:srgbClr val="046535"/>
      </a:accent6>
      <a:hlink>
        <a:srgbClr val="66CCFF"/>
      </a:hlink>
      <a:folHlink>
        <a:srgbClr val="FFC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sz="1600" b="0" i="0" u="none" strike="noStrike" cap="none" normalizeH="0" baseline="0" smtClean="0">
            <a:ln>
              <a:noFill/>
            </a:ln>
            <a:solidFill>
              <a:schemeClr val="tx1"/>
            </a:solidFill>
            <a:effectLst/>
            <a:latin typeface="Arial" charset="0"/>
            <a:cs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gn="ctr" eaLnBrk="1" hangingPunct="1">
          <a:defRPr sz="3600" b="0" i="0" dirty="0" smtClean="0">
            <a:solidFill>
              <a:srgbClr val="003366"/>
            </a:solidFill>
            <a:latin typeface="Calibri" panose="020F0502020204030204" pitchFamily="34" charset="0"/>
          </a:defRPr>
        </a:defPPr>
      </a:lstStyle>
    </a:txDef>
  </a:objectDefaults>
  <a:extraClrSchemeLst>
    <a:extraClrScheme>
      <a:clrScheme name="1_Fac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ac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ac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ac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ac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ac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ac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ac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ac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ac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ac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ac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6254</TotalTime>
  <Words>1423</Words>
  <Application>Microsoft Office PowerPoint</Application>
  <PresentationFormat>On-screen Show (16:9)</PresentationFormat>
  <Paragraphs>236</Paragraphs>
  <Slides>19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Calibri Light</vt:lpstr>
      <vt:lpstr>Century Gothic</vt:lpstr>
      <vt:lpstr>Wingdings</vt:lpstr>
      <vt:lpstr>1 - Title</vt:lpstr>
      <vt:lpstr>2 - Body</vt:lpstr>
      <vt:lpstr>1_2 - Body</vt:lpstr>
      <vt:lpstr>3 - End</vt:lpstr>
      <vt:lpstr>PowerPoint Presentation</vt:lpstr>
      <vt:lpstr>What is Revizto</vt:lpstr>
      <vt:lpstr>General Revizto workflow</vt:lpstr>
      <vt:lpstr>Export and share your model</vt:lpstr>
      <vt:lpstr>Export and share your model</vt:lpstr>
      <vt:lpstr>Explore and present on any device</vt:lpstr>
      <vt:lpstr>Explore and present on any device</vt:lpstr>
      <vt:lpstr>Explore and present on any device</vt:lpstr>
      <vt:lpstr>Collaborate with your team in real time</vt:lpstr>
      <vt:lpstr>Collaborate with your team in real time</vt:lpstr>
      <vt:lpstr>Collaborate with your team in real time</vt:lpstr>
      <vt:lpstr>Typical workflow for Architectural firms</vt:lpstr>
      <vt:lpstr>Workflow example for General Contractor</vt:lpstr>
      <vt:lpstr>Example of traditional coordination cycle</vt:lpstr>
      <vt:lpstr>Revizto-infused coordination cycle</vt:lpstr>
      <vt:lpstr>What’s new in Revizto 4.4</vt:lpstr>
      <vt:lpstr>PowerPoint Presentation</vt:lpstr>
      <vt:lpstr>Revizto links</vt:lpstr>
      <vt:lpstr>PowerPoint Presentation</vt:lpstr>
    </vt:vector>
  </TitlesOfParts>
  <Company>RTC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RTC</dc:creator>
  <cp:lastModifiedBy>Luke Johnson</cp:lastModifiedBy>
  <cp:revision>240</cp:revision>
  <cp:lastPrinted>2014-08-06T01:34:44Z</cp:lastPrinted>
  <dcterms:created xsi:type="dcterms:W3CDTF">2007-08-03T05:24:43Z</dcterms:created>
  <dcterms:modified xsi:type="dcterms:W3CDTF">2017-05-23T11:39:34Z</dcterms:modified>
</cp:coreProperties>
</file>