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  <p:sldMasterId id="2147483825" r:id="rId2"/>
    <p:sldMasterId id="2147483840" r:id="rId3"/>
    <p:sldMasterId id="2147483822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5143500" type="screen16x9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20"/>
    <a:srgbClr val="4D4D4D"/>
    <a:srgbClr val="000000"/>
    <a:srgbClr val="ED1B30"/>
    <a:srgbClr val="000066"/>
    <a:srgbClr val="003366"/>
    <a:srgbClr val="E7A219"/>
    <a:srgbClr val="66CCFF"/>
    <a:srgbClr val="81CAFF"/>
    <a:srgbClr val="A0C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4" autoAdjust="0"/>
    <p:restoredTop sz="94726" autoAdjust="0"/>
  </p:normalViewPr>
  <p:slideViewPr>
    <p:cSldViewPr snapToGrid="0" snapToObjects="1">
      <p:cViewPr varScale="1">
        <p:scale>
          <a:sx n="91" d="100"/>
          <a:sy n="91" d="100"/>
        </p:scale>
        <p:origin x="108" y="2094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74" y="-10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BAF627-D5A3-47F4-B2D8-8E679C1CF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6A5400-4417-47DB-9919-02C5EFB652E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679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- Sess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12047" y="894768"/>
            <a:ext cx="7494494" cy="107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baseline="0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&lt;Session Number&gt;: &lt;Session Title&gt;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12047" y="2256143"/>
            <a:ext cx="7494494" cy="5324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&lt;Speaker Name&gt;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12047" y="3073134"/>
            <a:ext cx="7494494" cy="427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i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&lt;Company Name&gt;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912446" y="3609749"/>
            <a:ext cx="2601912" cy="12588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4">
                    <a:lumMod val="1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AU" dirty="0"/>
              <a:t>Click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139251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- Wrap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36785" y="3197517"/>
            <a:ext cx="4378670" cy="4928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AU" dirty="0"/>
              <a:t>&lt;Speaker Name&gt;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736785" y="3760352"/>
            <a:ext cx="4378670" cy="428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i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&lt;Company Name&gt;</a:t>
            </a:r>
            <a:endParaRPr lang="en-A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736784" y="1225886"/>
            <a:ext cx="6982887" cy="576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Questions?</a:t>
            </a:r>
            <a:endParaRPr lang="en-A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736785" y="2678153"/>
            <a:ext cx="6982886" cy="4541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&lt;Session Number&gt;: &lt;Session Title&gt;</a:t>
            </a:r>
            <a:endParaRPr lang="en-AU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736785" y="4257989"/>
            <a:ext cx="4378669" cy="42862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Social Media or other contact details</a:t>
            </a:r>
            <a:endParaRPr lang="en-AU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87043" y="3197517"/>
            <a:ext cx="2532627" cy="14890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accent4">
                    <a:lumMod val="1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AU" dirty="0"/>
              <a:t>Click to insert logo</a:t>
            </a:r>
          </a:p>
        </p:txBody>
      </p:sp>
    </p:spTree>
    <p:extLst>
      <p:ext uri="{BB962C8B-B14F-4D97-AF65-F5344CB8AC3E}">
        <p14:creationId xmlns:p14="http://schemas.microsoft.com/office/powerpoint/2010/main" val="343242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1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156" y="206375"/>
            <a:ext cx="7558643" cy="85725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157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  <a:latin typeface="Calibri Light" panose="020F0302020204030204" pitchFamily="34" charset="0"/>
              </a:defRPr>
            </a:lvl1pPr>
            <a:lvl2pPr>
              <a:defRPr>
                <a:solidFill>
                  <a:srgbClr val="4D4D4D"/>
                </a:solidFill>
                <a:latin typeface="Calibri Light" panose="020F0302020204030204" pitchFamily="34" charset="0"/>
              </a:defRPr>
            </a:lvl2pPr>
            <a:lvl3pPr>
              <a:defRPr>
                <a:solidFill>
                  <a:srgbClr val="4D4D4D"/>
                </a:solidFill>
                <a:latin typeface="Calibri Light" panose="020F0302020204030204" pitchFamily="34" charset="0"/>
              </a:defRPr>
            </a:lvl3pPr>
            <a:lvl4pPr>
              <a:defRPr>
                <a:solidFill>
                  <a:srgbClr val="4D4D4D"/>
                </a:solidFill>
                <a:latin typeface="Calibri Light" panose="020F0302020204030204" pitchFamily="34" charset="0"/>
              </a:defRPr>
            </a:lvl4pPr>
            <a:lvl5pPr>
              <a:defRPr>
                <a:solidFill>
                  <a:srgbClr val="4D4D4D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886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2 colum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50938"/>
            <a:ext cx="4040188" cy="38490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rgbClr val="4D4D4D"/>
                </a:solidFill>
                <a:latin typeface="Calibri Light" panose="020F0302020204030204" pitchFamily="34" charset="0"/>
              </a:defRPr>
            </a:lvl2pPr>
            <a:lvl3pPr>
              <a:defRPr sz="1800">
                <a:solidFill>
                  <a:srgbClr val="4D4D4D"/>
                </a:solidFill>
                <a:latin typeface="Calibri Light" panose="020F0302020204030204" pitchFamily="34" charset="0"/>
              </a:defRPr>
            </a:lvl3pPr>
            <a:lvl4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4pPr>
            <a:lvl5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50939"/>
            <a:ext cx="4041775" cy="384907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rgbClr val="4D4D4D"/>
                </a:solidFill>
                <a:latin typeface="Calibri Light" panose="020F0302020204030204" pitchFamily="34" charset="0"/>
              </a:defRPr>
            </a:lvl2pPr>
            <a:lvl3pPr>
              <a:defRPr sz="1800">
                <a:solidFill>
                  <a:srgbClr val="4D4D4D"/>
                </a:solidFill>
                <a:latin typeface="Calibri Light" panose="020F0302020204030204" pitchFamily="34" charset="0"/>
              </a:defRPr>
            </a:lvl3pPr>
            <a:lvl4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4pPr>
            <a:lvl5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28156" y="206375"/>
            <a:ext cx="7558643" cy="85725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469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2 column with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764" y="206375"/>
            <a:ext cx="7611035" cy="85725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336806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rgbClr val="4D4D4D"/>
                </a:solidFill>
                <a:latin typeface="Calibri Light" panose="020F0302020204030204" pitchFamily="34" charset="0"/>
              </a:defRPr>
            </a:lvl2pPr>
            <a:lvl3pPr>
              <a:defRPr sz="1800">
                <a:solidFill>
                  <a:srgbClr val="4D4D4D"/>
                </a:solidFill>
                <a:latin typeface="Calibri Light" panose="020F0302020204030204" pitchFamily="34" charset="0"/>
              </a:defRPr>
            </a:lvl3pPr>
            <a:lvl4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4pPr>
            <a:lvl5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1"/>
            <a:ext cx="4041775" cy="33680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rgbClr val="4D4D4D"/>
                </a:solidFill>
                <a:latin typeface="Calibri Light" panose="020F0302020204030204" pitchFamily="34" charset="0"/>
              </a:defRPr>
            </a:lvl2pPr>
            <a:lvl3pPr>
              <a:defRPr sz="1800">
                <a:solidFill>
                  <a:srgbClr val="4D4D4D"/>
                </a:solidFill>
                <a:latin typeface="Calibri Light" panose="020F0302020204030204" pitchFamily="34" charset="0"/>
              </a:defRPr>
            </a:lvl3pPr>
            <a:lvl4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4pPr>
            <a:lvl5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413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 - 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091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1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599" cy="85725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157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  <a:latin typeface="Calibri Light" panose="020F0302020204030204" pitchFamily="34" charset="0"/>
              </a:defRPr>
            </a:lvl1pPr>
            <a:lvl2pPr>
              <a:defRPr>
                <a:solidFill>
                  <a:srgbClr val="4D4D4D"/>
                </a:solidFill>
                <a:latin typeface="Calibri Light" panose="020F0302020204030204" pitchFamily="34" charset="0"/>
              </a:defRPr>
            </a:lvl2pPr>
            <a:lvl3pPr>
              <a:defRPr>
                <a:solidFill>
                  <a:srgbClr val="4D4D4D"/>
                </a:solidFill>
                <a:latin typeface="Calibri Light" panose="020F0302020204030204" pitchFamily="34" charset="0"/>
              </a:defRPr>
            </a:lvl3pPr>
            <a:lvl4pPr>
              <a:defRPr>
                <a:solidFill>
                  <a:srgbClr val="4D4D4D"/>
                </a:solidFill>
                <a:latin typeface="Calibri Light" panose="020F0302020204030204" pitchFamily="34" charset="0"/>
              </a:defRPr>
            </a:lvl4pPr>
            <a:lvl5pPr>
              <a:defRPr>
                <a:solidFill>
                  <a:srgbClr val="4D4D4D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970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2 colum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50938"/>
            <a:ext cx="4040188" cy="384907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rgbClr val="4D4D4D"/>
                </a:solidFill>
                <a:latin typeface="Calibri Light" panose="020F0302020204030204" pitchFamily="34" charset="0"/>
              </a:defRPr>
            </a:lvl2pPr>
            <a:lvl3pPr>
              <a:defRPr sz="1800">
                <a:solidFill>
                  <a:srgbClr val="4D4D4D"/>
                </a:solidFill>
                <a:latin typeface="Calibri Light" panose="020F0302020204030204" pitchFamily="34" charset="0"/>
              </a:defRPr>
            </a:lvl3pPr>
            <a:lvl4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4pPr>
            <a:lvl5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50939"/>
            <a:ext cx="4041775" cy="384907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rgbClr val="4D4D4D"/>
                </a:solidFill>
                <a:latin typeface="Calibri Light" panose="020F0302020204030204" pitchFamily="34" charset="0"/>
              </a:defRPr>
            </a:lvl2pPr>
            <a:lvl3pPr>
              <a:defRPr sz="1800">
                <a:solidFill>
                  <a:srgbClr val="4D4D4D"/>
                </a:solidFill>
                <a:latin typeface="Calibri Light" panose="020F0302020204030204" pitchFamily="34" charset="0"/>
              </a:defRPr>
            </a:lvl3pPr>
            <a:lvl4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4pPr>
            <a:lvl5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599" cy="85725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570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2 column with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599" cy="857250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336806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rgbClr val="4D4D4D"/>
                </a:solidFill>
                <a:latin typeface="Calibri Light" panose="020F0302020204030204" pitchFamily="34" charset="0"/>
              </a:defRPr>
            </a:lvl2pPr>
            <a:lvl3pPr>
              <a:defRPr sz="1800">
                <a:solidFill>
                  <a:srgbClr val="4D4D4D"/>
                </a:solidFill>
                <a:latin typeface="Calibri Light" panose="020F0302020204030204" pitchFamily="34" charset="0"/>
              </a:defRPr>
            </a:lvl3pPr>
            <a:lvl4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4pPr>
            <a:lvl5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1"/>
            <a:ext cx="4041775" cy="336806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4D4D4D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rgbClr val="4D4D4D"/>
                </a:solidFill>
                <a:latin typeface="Calibri Light" panose="020F0302020204030204" pitchFamily="34" charset="0"/>
              </a:defRPr>
            </a:lvl2pPr>
            <a:lvl3pPr>
              <a:defRPr sz="1800">
                <a:solidFill>
                  <a:srgbClr val="4D4D4D"/>
                </a:solidFill>
                <a:latin typeface="Calibri Light" panose="020F0302020204030204" pitchFamily="34" charset="0"/>
              </a:defRPr>
            </a:lvl3pPr>
            <a:lvl4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4pPr>
            <a:lvl5pPr>
              <a:defRPr sz="1600">
                <a:solidFill>
                  <a:srgbClr val="4D4D4D"/>
                </a:solidFill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3753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 - 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546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860" y="0"/>
            <a:ext cx="1439595" cy="51435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1" y="75603"/>
            <a:ext cx="1300753" cy="9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1134" y="1138370"/>
            <a:ext cx="14336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b="0" spc="100" dirty="0">
                <a:solidFill>
                  <a:schemeClr val="bg1"/>
                </a:solidFill>
                <a:latin typeface="Calibri Light" panose="020F0302020204030204" pitchFamily="34" charset="0"/>
              </a:rPr>
              <a:t>ACC, ADELAIDE</a:t>
            </a:r>
          </a:p>
          <a:p>
            <a:pPr algn="ctr">
              <a:lnSpc>
                <a:spcPct val="150000"/>
              </a:lnSpc>
            </a:pPr>
            <a:r>
              <a:rPr lang="en-US" sz="900" b="0" spc="100" dirty="0">
                <a:solidFill>
                  <a:schemeClr val="bg1"/>
                </a:solidFill>
                <a:latin typeface="Calibri Light" panose="020F0302020204030204" pitchFamily="34" charset="0"/>
              </a:rPr>
              <a:t>SOUTH</a:t>
            </a:r>
            <a:r>
              <a:rPr lang="en-US" sz="900" b="0" spc="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 AUSTRALIA</a:t>
            </a:r>
            <a:endParaRPr lang="en-US" sz="900" b="1" spc="1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" b="1" spc="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25 -  27  MAY  2017</a:t>
            </a:r>
            <a:endParaRPr lang="en-US" sz="800" b="1" spc="1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9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5" y="85829"/>
            <a:ext cx="827800" cy="63262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1859" y="0"/>
            <a:ext cx="53618" cy="5143500"/>
          </a:xfrm>
          <a:prstGeom prst="rect">
            <a:avLst/>
          </a:prstGeom>
          <a:solidFill>
            <a:srgbClr val="78BE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426824" y="4625975"/>
            <a:ext cx="639389" cy="436563"/>
          </a:xfrm>
          <a:prstGeom prst="rect">
            <a:avLst/>
          </a:prstGeom>
        </p:spPr>
        <p:txBody>
          <a:bodyPr anchor="b"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4D4D4D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4D4D4D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4D4D4D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E3F9F50B-D909-4B78-B52A-5E7B5FE8A8A8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4084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38" r:id="rId2"/>
    <p:sldLayoutId id="2147483835" r:id="rId3"/>
    <p:sldLayoutId id="2147483839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426824" y="4625975"/>
            <a:ext cx="639389" cy="436563"/>
          </a:xfrm>
          <a:prstGeom prst="rect">
            <a:avLst/>
          </a:prstGeom>
        </p:spPr>
        <p:txBody>
          <a:bodyPr anchor="b"/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4D4D4D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4D4D4D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4D4D4D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rgbClr val="4D4D4D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fld id="{E3F9F50B-D909-4B78-B52A-5E7B5FE8A8A8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53622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4130" y="1379587"/>
            <a:ext cx="1433605" cy="68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0" dirty="0">
                <a:solidFill>
                  <a:schemeClr val="bg1"/>
                </a:solidFill>
              </a:rPr>
              <a:t>MARINA BAY SANDS</a:t>
            </a:r>
          </a:p>
          <a:p>
            <a:pPr>
              <a:lnSpc>
                <a:spcPct val="150000"/>
              </a:lnSpc>
            </a:pPr>
            <a:r>
              <a:rPr lang="en-US" sz="900" b="1" dirty="0">
                <a:solidFill>
                  <a:schemeClr val="bg1"/>
                </a:solidFill>
              </a:rPr>
              <a:t>SINGAPORE</a:t>
            </a: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chemeClr val="bg1"/>
                </a:solidFill>
              </a:rPr>
              <a:t>Thu</a:t>
            </a:r>
            <a:r>
              <a:rPr lang="en-US" sz="800" b="1" baseline="0" dirty="0">
                <a:solidFill>
                  <a:schemeClr val="bg1"/>
                </a:solidFill>
              </a:rPr>
              <a:t> 30 Mar - Sat 1 Apr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21" y="4479043"/>
            <a:ext cx="8965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>
                <a:solidFill>
                  <a:schemeClr val="bg1"/>
                </a:solidFill>
              </a:rPr>
              <a:t>Supported By: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1860" y="0"/>
            <a:ext cx="1439595" cy="51435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1" y="75603"/>
            <a:ext cx="1300753" cy="9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134" y="1138370"/>
            <a:ext cx="143360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b="0" spc="100" dirty="0">
                <a:solidFill>
                  <a:schemeClr val="bg1"/>
                </a:solidFill>
                <a:latin typeface="Calibri Light" panose="020F0302020204030204" pitchFamily="34" charset="0"/>
              </a:rPr>
              <a:t>ACC, ADELAIDE</a:t>
            </a:r>
          </a:p>
          <a:p>
            <a:pPr algn="ctr">
              <a:lnSpc>
                <a:spcPct val="150000"/>
              </a:lnSpc>
            </a:pPr>
            <a:r>
              <a:rPr lang="en-US" sz="900" b="0" spc="100" dirty="0">
                <a:solidFill>
                  <a:schemeClr val="bg1"/>
                </a:solidFill>
                <a:latin typeface="Calibri Light" panose="020F0302020204030204" pitchFamily="34" charset="0"/>
              </a:rPr>
              <a:t>SOUTH</a:t>
            </a:r>
            <a:r>
              <a:rPr lang="en-US" sz="900" b="0" spc="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 AUSTRALIA</a:t>
            </a:r>
            <a:endParaRPr lang="en-US" sz="900" b="1" spc="1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" b="1" spc="1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25 -  27  MAY  2017</a:t>
            </a:r>
            <a:endParaRPr lang="en-US" sz="800" b="1" spc="1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4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49506" y="542851"/>
            <a:ext cx="7494494" cy="2315931"/>
          </a:xfrm>
        </p:spPr>
        <p:txBody>
          <a:bodyPr/>
          <a:lstStyle/>
          <a:p>
            <a:r>
              <a:rPr lang="en-AU" b="0" dirty="0"/>
              <a:t>Keynote Sponsor Address:</a:t>
            </a:r>
          </a:p>
          <a:p>
            <a:endParaRPr lang="en-AU" b="1" dirty="0"/>
          </a:p>
          <a:p>
            <a:r>
              <a:rPr lang="en-US" b="1" dirty="0"/>
              <a:t>Cleaning Up a Beautiful Mess of BIM</a:t>
            </a:r>
            <a:endParaRPr lang="en-A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12047" y="2942993"/>
            <a:ext cx="7494494" cy="532453"/>
          </a:xfrm>
        </p:spPr>
        <p:txBody>
          <a:bodyPr/>
          <a:lstStyle/>
          <a:p>
            <a:r>
              <a:rPr lang="en-AU" dirty="0"/>
              <a:t>Luke Johnson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12047" y="3493758"/>
            <a:ext cx="7494494" cy="427850"/>
          </a:xfrm>
        </p:spPr>
        <p:txBody>
          <a:bodyPr/>
          <a:lstStyle/>
          <a:p>
            <a:r>
              <a:rPr lang="en-AU" dirty="0"/>
              <a:t>On behalf of</a:t>
            </a:r>
          </a:p>
        </p:txBody>
      </p:sp>
      <p:pic>
        <p:nvPicPr>
          <p:cNvPr id="8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4" b="14914"/>
          <a:stretch>
            <a:fillRect/>
          </a:stretch>
        </p:blipFill>
        <p:spPr>
          <a:xfrm>
            <a:off x="4235050" y="4005819"/>
            <a:ext cx="2048488" cy="420624"/>
          </a:xfrm>
        </p:spPr>
      </p:pic>
    </p:spTree>
    <p:extLst>
      <p:ext uri="{BB962C8B-B14F-4D97-AF65-F5344CB8AC3E}">
        <p14:creationId xmlns:p14="http://schemas.microsoft.com/office/powerpoint/2010/main" val="251618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629" y="189186"/>
            <a:ext cx="4147978" cy="46631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1787" y="890529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600" dirty="0"/>
              <a:t>revizto.com</a:t>
            </a:r>
            <a:endParaRPr lang="en-AU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39" y="2002027"/>
            <a:ext cx="3983471" cy="28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AU" kern="0" dirty="0"/>
              <a:t>BIM Can Be </a:t>
            </a:r>
            <a:r>
              <a:rPr lang="en-AU" b="1" kern="0" dirty="0"/>
              <a:t>Messy</a:t>
            </a:r>
            <a:br>
              <a:rPr lang="en-AU" b="1" kern="0" dirty="0"/>
            </a:br>
            <a:r>
              <a:rPr lang="en-AU" sz="1200" b="1" kern="0" dirty="0"/>
              <a:t>but we </a:t>
            </a:r>
            <a:r>
              <a:rPr lang="en-AU" sz="1200" b="1" u="sng" kern="0" dirty="0"/>
              <a:t>CAN</a:t>
            </a:r>
            <a:r>
              <a:rPr lang="en-AU" sz="1200" b="1" kern="0" dirty="0"/>
              <a:t> clean it up together!</a:t>
            </a:r>
            <a:endParaRPr lang="en-AU" b="1" kern="0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064172" y="1502944"/>
            <a:ext cx="7015655" cy="33680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kern="0" dirty="0"/>
              <a:t>Antiquated Engagement with the Project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kern="0" dirty="0"/>
              <a:t>Not Enough Time to Deliver Beautiful BIM?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kern="0" dirty="0"/>
              <a:t>Lack of Good Communication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kern="0" dirty="0"/>
              <a:t>Too Many Places to Look For Answers…</a:t>
            </a:r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55116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AU" kern="0" dirty="0"/>
              <a:t>Part of the Answer</a:t>
            </a:r>
            <a:endParaRPr lang="en-AU" b="1" kern="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550133"/>
            <a:ext cx="8229600" cy="33680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z="3600" b="1" kern="0" dirty="0"/>
              <a:t>Project-Based Issue Tracking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400" kern="0" dirty="0"/>
              <a:t>An issue is </a:t>
            </a:r>
            <a:r>
              <a:rPr lang="en-US" sz="2400" u="sng" kern="0" dirty="0"/>
              <a:t>any problem or question</a:t>
            </a:r>
            <a:r>
              <a:rPr lang="en-US" sz="2400" kern="0" dirty="0"/>
              <a:t> that may arise about a given topic… in our case, the </a:t>
            </a:r>
            <a:br>
              <a:rPr lang="en-US" sz="2400" kern="0" dirty="0"/>
            </a:br>
            <a:r>
              <a:rPr lang="en-US" sz="2400" kern="0" dirty="0"/>
              <a:t>federated, multi-discipline BIM dataset</a:t>
            </a:r>
          </a:p>
        </p:txBody>
      </p:sp>
      <p:sp>
        <p:nvSpPr>
          <p:cNvPr id="6" name="Down Arrow 7"/>
          <p:cNvSpPr/>
          <p:nvPr/>
        </p:nvSpPr>
        <p:spPr bwMode="auto">
          <a:xfrm>
            <a:off x="4449031" y="993156"/>
            <a:ext cx="487153" cy="55704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5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8" y="1145825"/>
            <a:ext cx="4062816" cy="2641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03" y="1145825"/>
            <a:ext cx="4180825" cy="322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5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AU" kern="0" dirty="0"/>
              <a:t>More of the Answer</a:t>
            </a:r>
            <a:endParaRPr lang="en-AU" b="1" kern="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550133"/>
            <a:ext cx="8229600" cy="33680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buFontTx/>
              <a:buNone/>
            </a:pPr>
            <a:r>
              <a:rPr lang="en-US" sz="3600" b="1" kern="0" dirty="0"/>
              <a:t>Common Data Environment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sz="2400" kern="0" dirty="0"/>
              <a:t>Store and Combine: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2D information – drawings, photos, data sheets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3D models – multiple formats and plugins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Issue discussion, tracking and resolution</a:t>
            </a:r>
          </a:p>
        </p:txBody>
      </p:sp>
      <p:sp>
        <p:nvSpPr>
          <p:cNvPr id="6" name="Down Arrow 7"/>
          <p:cNvSpPr/>
          <p:nvPr/>
        </p:nvSpPr>
        <p:spPr bwMode="auto">
          <a:xfrm>
            <a:off x="4449031" y="993156"/>
            <a:ext cx="487153" cy="55704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7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3" y="1068250"/>
            <a:ext cx="2157316" cy="1611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147" y="168165"/>
            <a:ext cx="6643853" cy="43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1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AU" kern="0" dirty="0"/>
              <a:t>Many Applications</a:t>
            </a:r>
            <a:endParaRPr lang="en-AU" b="1" kern="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064172" y="1502944"/>
            <a:ext cx="7015655" cy="33680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kern="0" dirty="0"/>
              <a:t>Design Presentation and Management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BIM Management and Coordination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Drawing and Document Review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Site Verification and Defects</a:t>
            </a:r>
          </a:p>
          <a:p>
            <a:pPr>
              <a:lnSpc>
                <a:spcPct val="150000"/>
              </a:lnSpc>
            </a:pPr>
            <a:r>
              <a:rPr lang="en-US" sz="2400" kern="0" dirty="0"/>
              <a:t>Live Collaboration is an enabling tech.</a:t>
            </a:r>
          </a:p>
        </p:txBody>
      </p:sp>
    </p:spTree>
    <p:extLst>
      <p:ext uri="{BB962C8B-B14F-4D97-AF65-F5344CB8AC3E}">
        <p14:creationId xmlns:p14="http://schemas.microsoft.com/office/powerpoint/2010/main" val="201045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403131" y="76419"/>
            <a:ext cx="6038193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AU" sz="2800" kern="0" dirty="0"/>
              <a:t>Rapid Design and Construct Operating Rooms</a:t>
            </a:r>
            <a:endParaRPr lang="en-AU" sz="2800" b="1" kern="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71195" y="1061475"/>
            <a:ext cx="8163911" cy="3819267"/>
          </a:xfrm>
          <a:prstGeom prst="rect">
            <a:avLst/>
          </a:prstGeom>
        </p:spPr>
        <p:txBody>
          <a:bodyPr numCol="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fontAlgn="ctr">
              <a:lnSpc>
                <a:spcPct val="150000"/>
              </a:lnSpc>
              <a:buNone/>
            </a:pPr>
            <a:r>
              <a:rPr lang="en-US" sz="1600" b="1" dirty="0"/>
              <a:t>Revizto Used For:</a:t>
            </a:r>
          </a:p>
          <a:p>
            <a:pPr fontAlgn="ctr">
              <a:lnSpc>
                <a:spcPct val="150000"/>
              </a:lnSpc>
            </a:pPr>
            <a:r>
              <a:rPr lang="en-US" sz="1600" dirty="0"/>
              <a:t>design &amp; design coordination</a:t>
            </a:r>
          </a:p>
          <a:p>
            <a:pPr fontAlgn="ctr">
              <a:lnSpc>
                <a:spcPct val="150000"/>
              </a:lnSpc>
            </a:pPr>
            <a:r>
              <a:rPr lang="en-US" sz="1600" dirty="0"/>
              <a:t>builder engagement </a:t>
            </a:r>
          </a:p>
          <a:p>
            <a:pPr fontAlgn="ctr">
              <a:lnSpc>
                <a:spcPct val="150000"/>
              </a:lnSpc>
            </a:pPr>
            <a:r>
              <a:rPr lang="en-US" sz="1600" dirty="0"/>
              <a:t>subcontractor engagement </a:t>
            </a:r>
          </a:p>
          <a:p>
            <a:pPr fontAlgn="ctr">
              <a:lnSpc>
                <a:spcPct val="150000"/>
              </a:lnSpc>
            </a:pPr>
            <a:r>
              <a:rPr lang="en-US" sz="1600" dirty="0"/>
              <a:t>shop drawings </a:t>
            </a:r>
          </a:p>
          <a:p>
            <a:pPr fontAlgn="ctr">
              <a:lnSpc>
                <a:spcPct val="150000"/>
              </a:lnSpc>
            </a:pPr>
            <a:r>
              <a:rPr lang="en-US" sz="1600" dirty="0"/>
              <a:t>clash detection </a:t>
            </a:r>
          </a:p>
          <a:p>
            <a:pPr fontAlgn="ctr">
              <a:lnSpc>
                <a:spcPct val="150000"/>
              </a:lnSpc>
            </a:pPr>
            <a:r>
              <a:rPr lang="en-US" sz="1600" dirty="0"/>
              <a:t>coordination </a:t>
            </a:r>
          </a:p>
          <a:p>
            <a:pPr fontAlgn="ctr">
              <a:lnSpc>
                <a:spcPct val="150000"/>
              </a:lnSpc>
            </a:pPr>
            <a:r>
              <a:rPr lang="en-US" sz="1600" dirty="0"/>
              <a:t>construction</a:t>
            </a:r>
          </a:p>
          <a:p>
            <a:pPr fontAlgn="ctr">
              <a:lnSpc>
                <a:spcPct val="150000"/>
              </a:lnSpc>
            </a:pPr>
            <a:r>
              <a:rPr lang="en-US" sz="1600" dirty="0"/>
              <a:t>commissioning</a:t>
            </a:r>
          </a:p>
          <a:p>
            <a:pPr marL="0" indent="0" fontAlgn="ctr">
              <a:lnSpc>
                <a:spcPct val="150000"/>
              </a:lnSpc>
              <a:buNone/>
            </a:pPr>
            <a:endParaRPr lang="en-US" sz="1600" b="1" dirty="0"/>
          </a:p>
          <a:p>
            <a:pPr marL="0" indent="0" fontAlgn="ctr">
              <a:lnSpc>
                <a:spcPct val="150000"/>
              </a:lnSpc>
              <a:buNone/>
            </a:pPr>
            <a:r>
              <a:rPr lang="en-US" sz="1600" b="1" dirty="0"/>
              <a:t>Stored in Revizto:</a:t>
            </a:r>
          </a:p>
          <a:p>
            <a:pPr fontAlgn="ctr">
              <a:lnSpc>
                <a:spcPct val="150000"/>
              </a:lnSpc>
            </a:pPr>
            <a:r>
              <a:rPr lang="en-US" sz="1600" dirty="0"/>
              <a:t>Existing site photos</a:t>
            </a:r>
          </a:p>
          <a:p>
            <a:pPr fontAlgn="ctr">
              <a:lnSpc>
                <a:spcPct val="150000"/>
              </a:lnSpc>
            </a:pPr>
            <a:r>
              <a:rPr lang="en-US" sz="1600" dirty="0"/>
              <a:t>Existing as </a:t>
            </a:r>
            <a:r>
              <a:rPr lang="en-US" sz="1600" dirty="0" err="1"/>
              <a:t>builts</a:t>
            </a:r>
            <a:endParaRPr lang="en-US" sz="1600" dirty="0"/>
          </a:p>
          <a:p>
            <a:pPr fontAlgn="ctr">
              <a:lnSpc>
                <a:spcPct val="150000"/>
              </a:lnSpc>
            </a:pPr>
            <a:r>
              <a:rPr lang="en-US" sz="1600" dirty="0"/>
              <a:t>Design drawings</a:t>
            </a:r>
          </a:p>
          <a:p>
            <a:pPr fontAlgn="ctr">
              <a:lnSpc>
                <a:spcPct val="150000"/>
              </a:lnSpc>
            </a:pPr>
            <a:r>
              <a:rPr lang="en-US" sz="1600" dirty="0"/>
              <a:t>Design discussions and deadlines</a:t>
            </a:r>
          </a:p>
          <a:p>
            <a:pPr fontAlgn="ctr">
              <a:lnSpc>
                <a:spcPct val="150000"/>
              </a:lnSpc>
            </a:pPr>
            <a:r>
              <a:rPr lang="en-US" sz="1600" dirty="0"/>
              <a:t>Subcontractor models</a:t>
            </a:r>
          </a:p>
          <a:p>
            <a:pPr fontAlgn="ctr">
              <a:lnSpc>
                <a:spcPct val="150000"/>
              </a:lnSpc>
            </a:pPr>
            <a:r>
              <a:rPr lang="en-US" sz="1600" dirty="0"/>
              <a:t>Clashes</a:t>
            </a:r>
          </a:p>
          <a:p>
            <a:pPr fontAlgn="ctr">
              <a:lnSpc>
                <a:spcPct val="150000"/>
              </a:lnSpc>
            </a:pPr>
            <a:r>
              <a:rPr lang="en-US" sz="1600" dirty="0"/>
              <a:t>Discussions about product selection</a:t>
            </a:r>
          </a:p>
          <a:p>
            <a:pPr font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098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13" y="1113854"/>
            <a:ext cx="1324490" cy="392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764" y="415157"/>
            <a:ext cx="3772508" cy="25960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681" y="1902371"/>
            <a:ext cx="4540215" cy="29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115"/>
      </p:ext>
    </p:extLst>
  </p:cSld>
  <p:clrMapOvr>
    <a:masterClrMapping/>
  </p:clrMapOvr>
</p:sld>
</file>

<file path=ppt/theme/theme1.xml><?xml version="1.0" encoding="utf-8"?>
<a:theme xmlns:a="http://schemas.openxmlformats.org/drawingml/2006/main" name="1 - Title">
  <a:themeElements>
    <a:clrScheme name="RTC2014EU">
      <a:dk1>
        <a:srgbClr val="002B69"/>
      </a:dk1>
      <a:lt1>
        <a:srgbClr val="FFFFFF"/>
      </a:lt1>
      <a:dk2>
        <a:srgbClr val="007DB6"/>
      </a:dk2>
      <a:lt2>
        <a:srgbClr val="BFECFB"/>
      </a:lt2>
      <a:accent1>
        <a:srgbClr val="94DFF9"/>
      </a:accent1>
      <a:accent2>
        <a:srgbClr val="5FCDF5"/>
      </a:accent2>
      <a:accent3>
        <a:srgbClr val="2FBEF2"/>
      </a:accent3>
      <a:accent4>
        <a:srgbClr val="DADADA"/>
      </a:accent4>
      <a:accent5>
        <a:srgbClr val="C0D8CC"/>
      </a:accent5>
      <a:accent6>
        <a:srgbClr val="046535"/>
      </a:accent6>
      <a:hlink>
        <a:srgbClr val="66CCFF"/>
      </a:hlink>
      <a:folHlink>
        <a:srgbClr val="FFC0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Fac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 - Body">
  <a:themeElements>
    <a:clrScheme name="RTC2014EU">
      <a:dk1>
        <a:srgbClr val="002B69"/>
      </a:dk1>
      <a:lt1>
        <a:srgbClr val="FFFFFF"/>
      </a:lt1>
      <a:dk2>
        <a:srgbClr val="007DB6"/>
      </a:dk2>
      <a:lt2>
        <a:srgbClr val="BFECFB"/>
      </a:lt2>
      <a:accent1>
        <a:srgbClr val="94DFF9"/>
      </a:accent1>
      <a:accent2>
        <a:srgbClr val="5FCDF5"/>
      </a:accent2>
      <a:accent3>
        <a:srgbClr val="2FBEF2"/>
      </a:accent3>
      <a:accent4>
        <a:srgbClr val="DADADA"/>
      </a:accent4>
      <a:accent5>
        <a:srgbClr val="C0D8CC"/>
      </a:accent5>
      <a:accent6>
        <a:srgbClr val="046535"/>
      </a:accent6>
      <a:hlink>
        <a:srgbClr val="66CCFF"/>
      </a:hlink>
      <a:folHlink>
        <a:srgbClr val="FFC0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Fac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 - Body">
  <a:themeElements>
    <a:clrScheme name="RTC2014EU">
      <a:dk1>
        <a:srgbClr val="002B69"/>
      </a:dk1>
      <a:lt1>
        <a:srgbClr val="FFFFFF"/>
      </a:lt1>
      <a:dk2>
        <a:srgbClr val="007DB6"/>
      </a:dk2>
      <a:lt2>
        <a:srgbClr val="BFECFB"/>
      </a:lt2>
      <a:accent1>
        <a:srgbClr val="94DFF9"/>
      </a:accent1>
      <a:accent2>
        <a:srgbClr val="5FCDF5"/>
      </a:accent2>
      <a:accent3>
        <a:srgbClr val="2FBEF2"/>
      </a:accent3>
      <a:accent4>
        <a:srgbClr val="DADADA"/>
      </a:accent4>
      <a:accent5>
        <a:srgbClr val="C0D8CC"/>
      </a:accent5>
      <a:accent6>
        <a:srgbClr val="046535"/>
      </a:accent6>
      <a:hlink>
        <a:srgbClr val="66CCFF"/>
      </a:hlink>
      <a:folHlink>
        <a:srgbClr val="FFC0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Fac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 - End">
  <a:themeElements>
    <a:clrScheme name="RTC2014EU">
      <a:dk1>
        <a:srgbClr val="002B69"/>
      </a:dk1>
      <a:lt1>
        <a:srgbClr val="FFFFFF"/>
      </a:lt1>
      <a:dk2>
        <a:srgbClr val="007DB6"/>
      </a:dk2>
      <a:lt2>
        <a:srgbClr val="BFECFB"/>
      </a:lt2>
      <a:accent1>
        <a:srgbClr val="94DFF9"/>
      </a:accent1>
      <a:accent2>
        <a:srgbClr val="5FCDF5"/>
      </a:accent2>
      <a:accent3>
        <a:srgbClr val="2FBEF2"/>
      </a:accent3>
      <a:accent4>
        <a:srgbClr val="DADADA"/>
      </a:accent4>
      <a:accent5>
        <a:srgbClr val="C0D8CC"/>
      </a:accent5>
      <a:accent6>
        <a:srgbClr val="046535"/>
      </a:accent6>
      <a:hlink>
        <a:srgbClr val="66CCFF"/>
      </a:hlink>
      <a:folHlink>
        <a:srgbClr val="FFC0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ctr" eaLnBrk="1" hangingPunct="1">
          <a:defRPr sz="3600" b="0" i="0" dirty="0" smtClean="0">
            <a:solidFill>
              <a:srgbClr val="003366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1_Fac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ac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ac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6186</TotalTime>
  <Words>179</Words>
  <Application>Microsoft Office PowerPoint</Application>
  <PresentationFormat>On-screen Show (16:9)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1 - Title</vt:lpstr>
      <vt:lpstr>2 - Body</vt:lpstr>
      <vt:lpstr>1_2 - Body</vt:lpstr>
      <vt:lpstr>3 - 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RTC</dc:creator>
  <cp:lastModifiedBy>Luke Johnson</cp:lastModifiedBy>
  <cp:revision>217</cp:revision>
  <cp:lastPrinted>2014-08-06T01:34:44Z</cp:lastPrinted>
  <dcterms:created xsi:type="dcterms:W3CDTF">2007-08-03T05:24:43Z</dcterms:created>
  <dcterms:modified xsi:type="dcterms:W3CDTF">2017-05-23T11:37:16Z</dcterms:modified>
</cp:coreProperties>
</file>